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57" r:id="rId3"/>
    <p:sldId id="266" r:id="rId4"/>
    <p:sldId id="267" r:id="rId5"/>
    <p:sldId id="268" r:id="rId6"/>
    <p:sldId id="282" r:id="rId7"/>
    <p:sldId id="318" r:id="rId8"/>
    <p:sldId id="319" r:id="rId9"/>
    <p:sldId id="320" r:id="rId10"/>
    <p:sldId id="276" r:id="rId11"/>
    <p:sldId id="293" r:id="rId12"/>
    <p:sldId id="316" r:id="rId13"/>
    <p:sldId id="285" r:id="rId14"/>
    <p:sldId id="289" r:id="rId15"/>
    <p:sldId id="290" r:id="rId16"/>
    <p:sldId id="291" r:id="rId17"/>
    <p:sldId id="292" r:id="rId18"/>
    <p:sldId id="295" r:id="rId19"/>
    <p:sldId id="298" r:id="rId20"/>
    <p:sldId id="300" r:id="rId21"/>
    <p:sldId id="412" r:id="rId22"/>
    <p:sldId id="296" r:id="rId23"/>
    <p:sldId id="299" r:id="rId24"/>
    <p:sldId id="301" r:id="rId25"/>
    <p:sldId id="413" r:id="rId26"/>
    <p:sldId id="322" r:id="rId27"/>
    <p:sldId id="265" r:id="rId28"/>
  </p:sldIdLst>
  <p:sldSz cx="12192000" cy="6858000"/>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Objects="1">
      <p:cViewPr varScale="1">
        <p:scale>
          <a:sx n="66" d="100"/>
          <a:sy n="66" d="100"/>
        </p:scale>
        <p:origin x="600" y="40"/>
      </p:cViewPr>
      <p:guideLst>
        <p:guide orient="horz" pos="2160"/>
        <p:guide pos="3841"/>
      </p:guideLst>
    </p:cSldViewPr>
  </p:slideViewPr>
  <p:notesTextViewPr>
    <p:cViewPr>
      <p:scale>
        <a:sx n="1" d="1"/>
        <a:sy n="1" d="1"/>
      </p:scale>
      <p:origin x="0" y="0"/>
    </p:cViewPr>
  </p:notesTextViewPr>
  <p:notesViewPr>
    <p:cSldViewPr snapToObjects="1">
      <p:cViewPr varScale="1">
        <p:scale>
          <a:sx n="54" d="100"/>
          <a:sy n="54" d="100"/>
        </p:scale>
        <p:origin x="19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856C1849-540D-4F59-B3CE-D608FB802BC4}" type="datetimeFigureOut">
              <a:rPr lang="zh-TW" altLang="en-US" smtClean="0"/>
              <a:t>2018/8/2</a:t>
            </a:fld>
            <a:endParaRPr lang="zh-TW" altLang="en-US"/>
          </a:p>
        </p:txBody>
      </p:sp>
      <p:sp>
        <p:nvSpPr>
          <p:cNvPr id="4" name="頁尾版面配置區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6AC1E36F-18BF-42F5-8994-B5207C0BE9B5}" type="slidenum">
              <a:rPr lang="zh-TW" altLang="en-US" smtClean="0"/>
              <a:t>‹#›</a:t>
            </a:fld>
            <a:endParaRPr lang="zh-TW" altLang="en-US"/>
          </a:p>
        </p:txBody>
      </p:sp>
    </p:spTree>
    <p:extLst>
      <p:ext uri="{BB962C8B-B14F-4D97-AF65-F5344CB8AC3E}">
        <p14:creationId xmlns:p14="http://schemas.microsoft.com/office/powerpoint/2010/main" val="208783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F1C489B-3EBB-4B09-A012-5FDB9483EEB3}" type="datetimeFigureOut">
              <a:rPr lang="zh-TW" altLang="en-US" smtClean="0"/>
              <a:t>2018/8/2</a:t>
            </a:fld>
            <a:endParaRPr lang="zh-TW" altLang="en-US"/>
          </a:p>
        </p:txBody>
      </p:sp>
      <p:sp>
        <p:nvSpPr>
          <p:cNvPr id="4" name="投影片圖像版面配置區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zh-TW" altLang="en-US"/>
          </a:p>
        </p:txBody>
      </p:sp>
      <p:sp>
        <p:nvSpPr>
          <p:cNvPr id="5" name="備忘稿版面配置區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6AEC014-4C93-4037-AAA0-91FBFDE14669}" type="slidenum">
              <a:rPr lang="zh-TW" altLang="en-US" smtClean="0"/>
              <a:t>‹#›</a:t>
            </a:fld>
            <a:endParaRPr lang="zh-TW" altLang="en-US"/>
          </a:p>
        </p:txBody>
      </p:sp>
    </p:spTree>
    <p:extLst>
      <p:ext uri="{BB962C8B-B14F-4D97-AF65-F5344CB8AC3E}">
        <p14:creationId xmlns:p14="http://schemas.microsoft.com/office/powerpoint/2010/main" val="249315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79425" y="1279525"/>
            <a:ext cx="6140450" cy="34544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6AEC014-4C93-4037-AAA0-91FBFDE14669}" type="slidenum">
              <a:rPr lang="zh-TW" altLang="en-US" smtClean="0"/>
              <a:t>2</a:t>
            </a:fld>
            <a:endParaRPr lang="zh-TW" altLang="en-US"/>
          </a:p>
        </p:txBody>
      </p:sp>
    </p:spTree>
    <p:extLst>
      <p:ext uri="{BB962C8B-B14F-4D97-AF65-F5344CB8AC3E}">
        <p14:creationId xmlns:p14="http://schemas.microsoft.com/office/powerpoint/2010/main" val="28647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0019725-05B5-479D-9602-E92723D6F595}" type="slidenum">
              <a:rPr lang="zh-TW" altLang="en-US" smtClean="0"/>
              <a:pPr/>
              <a:t>22</a:t>
            </a:fld>
            <a:endParaRPr lang="zh-TW" altLang="en-US"/>
          </a:p>
        </p:txBody>
      </p:sp>
    </p:spTree>
    <p:extLst>
      <p:ext uri="{BB962C8B-B14F-4D97-AF65-F5344CB8AC3E}">
        <p14:creationId xmlns:p14="http://schemas.microsoft.com/office/powerpoint/2010/main" val="1847578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
          <a:stretch>
            <a:fillRect/>
          </a:stretch>
        </p:blipFill>
        <p:spPr>
          <a:xfrm>
            <a:off x="0" y="5997388"/>
            <a:ext cx="12192000" cy="854471"/>
          </a:xfrm>
          <a:prstGeom prst="rect">
            <a:avLst/>
          </a:prstGeom>
        </p:spPr>
      </p:pic>
      <p:sp>
        <p:nvSpPr>
          <p:cNvPr id="2" name="標題 1"/>
          <p:cNvSpPr>
            <a:spLocks noGrp="1"/>
          </p:cNvSpPr>
          <p:nvPr>
            <p:ph type="ctrTitle"/>
          </p:nvPr>
        </p:nvSpPr>
        <p:spPr>
          <a:xfrm>
            <a:off x="1524002" y="1122363"/>
            <a:ext cx="9144001" cy="2387600"/>
          </a:xfrm>
        </p:spPr>
        <p:txBody>
          <a:bodyPr anchor="b"/>
          <a:lstStyle>
            <a:lvl1pPr algn="ctr">
              <a:defRPr sz="6000">
                <a:latin typeface="標楷體" panose="03000509000000000000" pitchFamily="65" charset="-120"/>
                <a:ea typeface="標楷體" panose="03000509000000000000" pitchFamily="65" charset="-120"/>
              </a:defRPr>
            </a:lvl1pPr>
          </a:lstStyle>
          <a:p>
            <a:r>
              <a:rPr lang="zh-TW" altLang="en-US"/>
              <a:t>按一下以編輯母片標題樣式</a:t>
            </a:r>
          </a:p>
        </p:txBody>
      </p:sp>
      <p:sp>
        <p:nvSpPr>
          <p:cNvPr id="3" name="副標題 2"/>
          <p:cNvSpPr>
            <a:spLocks noGrp="1"/>
          </p:cNvSpPr>
          <p:nvPr>
            <p:ph type="subTitle" idx="1"/>
          </p:nvPr>
        </p:nvSpPr>
        <p:spPr>
          <a:xfrm>
            <a:off x="1524002" y="3602038"/>
            <a:ext cx="9144001" cy="1655762"/>
          </a:xfrm>
        </p:spPr>
        <p:txBody>
          <a:bodyPr/>
          <a:lstStyle>
            <a:lvl1pPr marL="0" indent="0" algn="ctr">
              <a:buNone/>
              <a:defRPr sz="2400">
                <a:latin typeface="標楷體" panose="03000509000000000000" pitchFamily="65" charset="-120"/>
                <a:ea typeface="標楷體" panose="03000509000000000000" pitchFamily="65"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atin typeface="標楷體" panose="03000509000000000000" pitchFamily="65" charset="-120"/>
                <a:ea typeface="標楷體" panose="03000509000000000000" pitchFamily="65" charset="-120"/>
              </a:defRPr>
            </a:lvl1pPr>
          </a:lstStyle>
          <a:p>
            <a:fld id="{EB20F529-B702-4B0C-AF88-EA5FD3B58E34}" type="datetime1">
              <a:rPr lang="zh-TW" altLang="en-US" smtClean="0"/>
              <a:t>2018/8/2</a:t>
            </a:fld>
            <a:endParaRPr lang="zh-TW" altLang="en-US"/>
          </a:p>
        </p:txBody>
      </p:sp>
      <p:sp>
        <p:nvSpPr>
          <p:cNvPr id="5" name="頁尾版面配置區 4"/>
          <p:cNvSpPr>
            <a:spLocks noGrp="1"/>
          </p:cNvSpPr>
          <p:nvPr>
            <p:ph type="ftr" sz="quarter" idx="11"/>
          </p:nvPr>
        </p:nvSpPr>
        <p:spPr/>
        <p:txBody>
          <a:bodyPr/>
          <a:lstStyle>
            <a:lvl1pPr>
              <a:defRPr>
                <a:latin typeface="標楷體" panose="03000509000000000000" pitchFamily="65" charset="-120"/>
                <a:ea typeface="標楷體" panose="03000509000000000000" pitchFamily="65" charset="-120"/>
              </a:defRPr>
            </a:lvl1pPr>
          </a:lstStyle>
          <a:p>
            <a:endParaRPr lang="zh-TW" altLang="en-US"/>
          </a:p>
        </p:txBody>
      </p:sp>
      <p:sp>
        <p:nvSpPr>
          <p:cNvPr id="6" name="投影片編號版面配置區 5"/>
          <p:cNvSpPr>
            <a:spLocks noGrp="1"/>
          </p:cNvSpPr>
          <p:nvPr>
            <p:ph type="sldNum" sz="quarter" idx="12"/>
          </p:nvPr>
        </p:nvSpPr>
        <p:spPr/>
        <p:txBody>
          <a:bodyPr/>
          <a:lstStyle>
            <a:lvl1pPr>
              <a:defRPr>
                <a:latin typeface="標楷體" panose="03000509000000000000" pitchFamily="65" charset="-120"/>
                <a:ea typeface="標楷體" panose="03000509000000000000" pitchFamily="65" charset="-120"/>
              </a:defRPr>
            </a:lvl1pPr>
          </a:lstStyle>
          <a:p>
            <a:fld id="{99B8235E-8618-4B50-A4AF-F4F854C288BA}" type="slidenum">
              <a:rPr lang="zh-TW" altLang="en-US" smtClean="0"/>
              <a:pPr/>
              <a:t>‹#›</a:t>
            </a:fld>
            <a:endParaRPr lang="zh-TW" altLang="en-US"/>
          </a:p>
        </p:txBody>
      </p:sp>
      <p:pic>
        <p:nvPicPr>
          <p:cNvPr id="8" name="圖片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829800" y="53789"/>
            <a:ext cx="2362200" cy="464007"/>
          </a:xfrm>
          <a:prstGeom prst="rect">
            <a:avLst/>
          </a:prstGeom>
        </p:spPr>
      </p:pic>
    </p:spTree>
    <p:extLst>
      <p:ext uri="{BB962C8B-B14F-4D97-AF65-F5344CB8AC3E}">
        <p14:creationId xmlns:p14="http://schemas.microsoft.com/office/powerpoint/2010/main" val="294977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FC4640F-B5DE-4C1A-88A7-2A2983130D41}" type="datetime1">
              <a:rPr lang="zh-TW" altLang="en-US" smtClean="0"/>
              <a:t>2018/8/2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B8235E-8618-4B50-A4AF-F4F854C288BA}" type="slidenum">
              <a:rPr lang="zh-TW" altLang="en-US" smtClean="0"/>
              <a:t>‹#›</a:t>
            </a:fld>
            <a:endParaRPr lang="zh-TW" altLang="en-US"/>
          </a:p>
        </p:txBody>
      </p:sp>
    </p:spTree>
    <p:extLst>
      <p:ext uri="{BB962C8B-B14F-4D97-AF65-F5344CB8AC3E}">
        <p14:creationId xmlns:p14="http://schemas.microsoft.com/office/powerpoint/2010/main" val="224969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899"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311096A-D1FF-4CF6-82F1-627C906090E4}" type="datetime1">
              <a:rPr lang="zh-TW" altLang="en-US" smtClean="0"/>
              <a:t>2018/8/2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B8235E-8618-4B50-A4AF-F4F854C288BA}" type="slidenum">
              <a:rPr lang="zh-TW" altLang="en-US" smtClean="0"/>
              <a:t>‹#›</a:t>
            </a:fld>
            <a:endParaRPr lang="zh-TW" altLang="en-US"/>
          </a:p>
        </p:txBody>
      </p:sp>
    </p:spTree>
    <p:extLst>
      <p:ext uri="{BB962C8B-B14F-4D97-AF65-F5344CB8AC3E}">
        <p14:creationId xmlns:p14="http://schemas.microsoft.com/office/powerpoint/2010/main" val="274349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38201" y="365128"/>
            <a:ext cx="10515600" cy="785604"/>
          </a:xfrm>
        </p:spPr>
        <p:txBody>
          <a:bodyPr/>
          <a:lstStyle/>
          <a:p>
            <a:r>
              <a:rPr lang="zh-TW" altLang="en-US"/>
              <a:t>按一下以編輯母片標題樣式</a:t>
            </a:r>
          </a:p>
        </p:txBody>
      </p:sp>
      <p:sp>
        <p:nvSpPr>
          <p:cNvPr id="3" name="內容版面配置區 2"/>
          <p:cNvSpPr>
            <a:spLocks noGrp="1"/>
          </p:cNvSpPr>
          <p:nvPr>
            <p:ph idx="1"/>
          </p:nvPr>
        </p:nvSpPr>
        <p:spPr>
          <a:xfrm>
            <a:off x="838201" y="1264026"/>
            <a:ext cx="10515600" cy="491293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2CDA350-B4CA-4D01-8AC2-63E810EE4ACB}" type="datetime1">
              <a:rPr lang="zh-TW" altLang="en-US" smtClean="0"/>
              <a:t>2018/8/2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sz="1200" b="0"/>
            </a:lvl1pPr>
          </a:lstStyle>
          <a:p>
            <a:fld id="{99B8235E-8618-4B50-A4AF-F4F854C288BA}" type="slidenum">
              <a:rPr lang="zh-TW" altLang="en-US" smtClean="0"/>
              <a:pPr/>
              <a:t>‹#›</a:t>
            </a:fld>
            <a:endParaRPr lang="zh-TW" altLang="en-US"/>
          </a:p>
        </p:txBody>
      </p:sp>
    </p:spTree>
    <p:extLst>
      <p:ext uri="{BB962C8B-B14F-4D97-AF65-F5344CB8AC3E}">
        <p14:creationId xmlns:p14="http://schemas.microsoft.com/office/powerpoint/2010/main" val="178983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5BC259B9-4890-4959-AE48-9F21E8D7CC08}" type="datetime1">
              <a:rPr lang="zh-TW" altLang="en-US" smtClean="0"/>
              <a:t>2018/8/2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448799" y="6173789"/>
            <a:ext cx="2743201" cy="365125"/>
          </a:xfrm>
        </p:spPr>
        <p:txBody>
          <a:bodyPr/>
          <a:lstStyle>
            <a:lvl1pPr>
              <a:defRPr>
                <a:solidFill>
                  <a:schemeClr val="tx1"/>
                </a:solidFill>
              </a:defRPr>
            </a:lvl1pPr>
          </a:lstStyle>
          <a:p>
            <a:fld id="{99B8235E-8618-4B50-A4AF-F4F854C288BA}" type="slidenum">
              <a:rPr lang="zh-TW" altLang="en-US" smtClean="0"/>
              <a:pPr/>
              <a:t>‹#›</a:t>
            </a:fld>
            <a:endParaRPr lang="zh-TW" altLang="en-US"/>
          </a:p>
        </p:txBody>
      </p:sp>
    </p:spTree>
    <p:extLst>
      <p:ext uri="{BB962C8B-B14F-4D97-AF65-F5344CB8AC3E}">
        <p14:creationId xmlns:p14="http://schemas.microsoft.com/office/powerpoint/2010/main" val="21804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838201" y="365126"/>
            <a:ext cx="10515600" cy="912346"/>
          </a:xfrm>
        </p:spPr>
        <p:txBody>
          <a:bodyPr/>
          <a:lstStyle/>
          <a:p>
            <a:r>
              <a:rPr lang="zh-TW" altLang="en-US"/>
              <a:t>按一下以編輯母片標題樣式</a:t>
            </a:r>
          </a:p>
        </p:txBody>
      </p:sp>
      <p:sp>
        <p:nvSpPr>
          <p:cNvPr id="3" name="內容版面配置區 2"/>
          <p:cNvSpPr>
            <a:spLocks noGrp="1"/>
          </p:cNvSpPr>
          <p:nvPr>
            <p:ph sz="half" idx="1"/>
          </p:nvPr>
        </p:nvSpPr>
        <p:spPr>
          <a:xfrm>
            <a:off x="838200" y="1438835"/>
            <a:ext cx="5181600" cy="473812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1" y="1438835"/>
            <a:ext cx="5181600" cy="473812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926B5246-F148-4594-9F16-E8F2DA55DDCA}" type="datetime1">
              <a:rPr lang="zh-TW" altLang="en-US" smtClean="0"/>
              <a:t>2018/8/2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9448799" y="6186303"/>
            <a:ext cx="2743201" cy="365125"/>
          </a:xfrm>
        </p:spPr>
        <p:txBody>
          <a:bodyPr/>
          <a:lstStyle>
            <a:lvl1pPr>
              <a:defRPr>
                <a:solidFill>
                  <a:schemeClr val="tx1"/>
                </a:solidFill>
              </a:defRPr>
            </a:lvl1pPr>
          </a:lstStyle>
          <a:p>
            <a:fld id="{99B8235E-8618-4B50-A4AF-F4F854C288BA}" type="slidenum">
              <a:rPr lang="zh-TW" altLang="en-US" smtClean="0"/>
              <a:pPr/>
              <a:t>‹#›</a:t>
            </a:fld>
            <a:endParaRPr lang="zh-TW" altLang="en-US"/>
          </a:p>
        </p:txBody>
      </p:sp>
    </p:spTree>
    <p:extLst>
      <p:ext uri="{BB962C8B-B14F-4D97-AF65-F5344CB8AC3E}">
        <p14:creationId xmlns:p14="http://schemas.microsoft.com/office/powerpoint/2010/main" val="200415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90"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24F8A3DE-76D9-4950-A3E8-EC5DEDCE04F4}" type="datetime1">
              <a:rPr lang="zh-TW" altLang="en-US" smtClean="0"/>
              <a:t>2018/8/2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9B8235E-8618-4B50-A4AF-F4F854C288BA}" type="slidenum">
              <a:rPr lang="zh-TW" altLang="en-US" smtClean="0"/>
              <a:t>‹#›</a:t>
            </a:fld>
            <a:endParaRPr lang="zh-TW" altLang="en-US"/>
          </a:p>
        </p:txBody>
      </p:sp>
    </p:spTree>
    <p:extLst>
      <p:ext uri="{BB962C8B-B14F-4D97-AF65-F5344CB8AC3E}">
        <p14:creationId xmlns:p14="http://schemas.microsoft.com/office/powerpoint/2010/main" val="374079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0E9A481-B54D-4030-A903-8F09CB9FA584}" type="datetime1">
              <a:rPr lang="zh-TW" altLang="en-US" smtClean="0"/>
              <a:t>2018/8/2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9B8235E-8618-4B50-A4AF-F4F854C288BA}" type="slidenum">
              <a:rPr lang="zh-TW" altLang="en-US" smtClean="0"/>
              <a:t>‹#›</a:t>
            </a:fld>
            <a:endParaRPr lang="zh-TW" altLang="en-US"/>
          </a:p>
        </p:txBody>
      </p:sp>
    </p:spTree>
    <p:extLst>
      <p:ext uri="{BB962C8B-B14F-4D97-AF65-F5344CB8AC3E}">
        <p14:creationId xmlns:p14="http://schemas.microsoft.com/office/powerpoint/2010/main" val="284856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CECB2BC-D610-493B-AF70-D124BFBDCEF6}" type="datetime1">
              <a:rPr lang="zh-TW" altLang="en-US" smtClean="0"/>
              <a:t>2018/8/2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t>‹#›</a:t>
            </a:fld>
            <a:endParaRPr lang="zh-TW" altLang="en-US"/>
          </a:p>
        </p:txBody>
      </p:sp>
    </p:spTree>
    <p:extLst>
      <p:ext uri="{BB962C8B-B14F-4D97-AF65-F5344CB8AC3E}">
        <p14:creationId xmlns:p14="http://schemas.microsoft.com/office/powerpoint/2010/main" val="66798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2"/>
            <a:ext cx="3932238"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90" y="987427"/>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C5C1DCE-2BE8-44C9-9C3E-C6F7456AE284}" type="datetime1">
              <a:rPr lang="zh-TW" altLang="en-US" smtClean="0"/>
              <a:t>2018/8/2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9B8235E-8618-4B50-A4AF-F4F854C288BA}" type="slidenum">
              <a:rPr lang="zh-TW" altLang="en-US" smtClean="0"/>
              <a:t>‹#›</a:t>
            </a:fld>
            <a:endParaRPr lang="zh-TW" altLang="en-US"/>
          </a:p>
        </p:txBody>
      </p:sp>
    </p:spTree>
    <p:extLst>
      <p:ext uri="{BB962C8B-B14F-4D97-AF65-F5344CB8AC3E}">
        <p14:creationId xmlns:p14="http://schemas.microsoft.com/office/powerpoint/2010/main" val="102749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2"/>
            <a:ext cx="3932238"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90" y="987427"/>
            <a:ext cx="617219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C54AE9E-716E-46BC-8F68-97BB39F54E89}" type="datetime1">
              <a:rPr lang="zh-TW" altLang="en-US" smtClean="0"/>
              <a:t>2018/8/2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9B8235E-8618-4B50-A4AF-F4F854C288BA}" type="slidenum">
              <a:rPr lang="zh-TW" altLang="en-US" smtClean="0"/>
              <a:t>‹#›</a:t>
            </a:fld>
            <a:endParaRPr lang="zh-TW" altLang="en-US"/>
          </a:p>
        </p:txBody>
      </p:sp>
    </p:spTree>
    <p:extLst>
      <p:ext uri="{BB962C8B-B14F-4D97-AF65-F5344CB8AC3E}">
        <p14:creationId xmlns:p14="http://schemas.microsoft.com/office/powerpoint/2010/main" val="122827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圖片 7"/>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9829800" y="53789"/>
            <a:ext cx="2362200" cy="464007"/>
          </a:xfrm>
          <a:prstGeom prst="rect">
            <a:avLst/>
          </a:prstGeom>
        </p:spPr>
      </p:pic>
      <p:pic>
        <p:nvPicPr>
          <p:cNvPr id="9" name="圖片 8"/>
          <p:cNvPicPr>
            <a:picLocks noChangeAspect="1"/>
          </p:cNvPicPr>
          <p:nvPr userDrawn="1"/>
        </p:nvPicPr>
        <p:blipFill>
          <a:blip r:embed="rId14"/>
          <a:stretch>
            <a:fillRect/>
          </a:stretch>
        </p:blipFill>
        <p:spPr>
          <a:xfrm>
            <a:off x="0" y="6311900"/>
            <a:ext cx="12192000" cy="546100"/>
          </a:xfrm>
          <a:prstGeom prst="rect">
            <a:avLst/>
          </a:prstGeom>
        </p:spPr>
      </p:pic>
      <p:sp>
        <p:nvSpPr>
          <p:cNvPr id="2" name="標題版面配置區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199" y="6356352"/>
            <a:ext cx="2743201" cy="365125"/>
          </a:xfrm>
          <a:prstGeom prst="rect">
            <a:avLst/>
          </a:prstGeom>
        </p:spPr>
        <p:txBody>
          <a:bodyPr vert="horz" lIns="91440" tIns="45720" rIns="91440" bIns="45720" rtlCol="0" anchor="ctr"/>
          <a:lstStyle>
            <a:lvl1pPr algn="l">
              <a:defRPr sz="1200">
                <a:solidFill>
                  <a:schemeClr val="tx1">
                    <a:tint val="75000"/>
                  </a:schemeClr>
                </a:solidFill>
                <a:latin typeface="標楷體" panose="03000509000000000000" pitchFamily="65" charset="-120"/>
                <a:ea typeface="標楷體" panose="03000509000000000000" pitchFamily="65" charset="-120"/>
              </a:defRPr>
            </a:lvl1pPr>
          </a:lstStyle>
          <a:p>
            <a:fld id="{E52F5AEC-B7E6-4902-9B13-A9CEF845688E}" type="datetime1">
              <a:rPr lang="zh-TW" altLang="en-US" smtClean="0"/>
              <a:t>2018/8/2</a:t>
            </a:fld>
            <a:endParaRPr lang="zh-TW" altLang="en-US"/>
          </a:p>
        </p:txBody>
      </p:sp>
      <p:sp>
        <p:nvSpPr>
          <p:cNvPr id="5" name="頁尾版面配置區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標楷體" panose="03000509000000000000" pitchFamily="65" charset="-120"/>
                <a:ea typeface="標楷體" panose="03000509000000000000" pitchFamily="65" charset="-120"/>
              </a:defRPr>
            </a:lvl1pPr>
          </a:lstStyle>
          <a:p>
            <a:endParaRPr lang="zh-TW" altLang="en-US"/>
          </a:p>
        </p:txBody>
      </p:sp>
      <p:sp>
        <p:nvSpPr>
          <p:cNvPr id="6" name="投影片編號版面配置區 5"/>
          <p:cNvSpPr>
            <a:spLocks noGrp="1"/>
          </p:cNvSpPr>
          <p:nvPr>
            <p:ph type="sldNum" sz="quarter" idx="4"/>
          </p:nvPr>
        </p:nvSpPr>
        <p:spPr>
          <a:xfrm>
            <a:off x="9448799" y="6293122"/>
            <a:ext cx="2743201" cy="365125"/>
          </a:xfrm>
          <a:prstGeom prst="rect">
            <a:avLst/>
          </a:prstGeom>
        </p:spPr>
        <p:txBody>
          <a:bodyPr vert="horz" lIns="91440" tIns="45720" rIns="91440" bIns="45720" rtlCol="0" anchor="ctr"/>
          <a:lstStyle>
            <a:lvl1pPr algn="r">
              <a:defRPr sz="1200">
                <a:solidFill>
                  <a:schemeClr val="tx1"/>
                </a:solidFill>
                <a:latin typeface="標楷體" panose="03000509000000000000" pitchFamily="65" charset="-120"/>
                <a:ea typeface="標楷體" panose="03000509000000000000" pitchFamily="65" charset="-120"/>
              </a:defRPr>
            </a:lvl1pPr>
          </a:lstStyle>
          <a:p>
            <a:fld id="{99B8235E-8618-4B50-A4AF-F4F854C288BA}" type="slidenum">
              <a:rPr lang="zh-TW" altLang="en-US" smtClean="0"/>
              <a:pPr/>
              <a:t>‹#›</a:t>
            </a:fld>
            <a:endParaRPr lang="zh-TW" altLang="en-US"/>
          </a:p>
        </p:txBody>
      </p:sp>
    </p:spTree>
    <p:extLst>
      <p:ext uri="{BB962C8B-B14F-4D97-AF65-F5344CB8AC3E}">
        <p14:creationId xmlns:p14="http://schemas.microsoft.com/office/powerpoint/2010/main" val="108159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標楷體" panose="03000509000000000000" pitchFamily="65" charset="-120"/>
          <a:ea typeface="標楷體" panose="03000509000000000000" pitchFamily="65"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nuclear.udn.com/magimages/1/PHOTO/1077/1077/1252.jpg" TargetMode="External"/><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video" Target="../media/media1.mp4"/><Relationship Id="rId7" Type="http://schemas.openxmlformats.org/officeDocument/2006/relationships/hyperlink" Target="http://www.energyland.emsd.gov.hk/tc/energy/renewable/wind.html" TargetMode="External"/><Relationship Id="rId12" Type="http://schemas.openxmlformats.org/officeDocument/2006/relationships/image" Target="../media/image11.jpeg"/><Relationship Id="rId17" Type="http://schemas.openxmlformats.org/officeDocument/2006/relationships/image" Target="../media/image16.emf"/><Relationship Id="rId2" Type="http://schemas.microsoft.com/office/2007/relationships/media" Target="../media/media1.mp4"/><Relationship Id="rId16" Type="http://schemas.openxmlformats.org/officeDocument/2006/relationships/image" Target="../media/image15.jpeg"/><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image" Target="../media/image10.jpg"/><Relationship Id="rId5" Type="http://schemas.openxmlformats.org/officeDocument/2006/relationships/oleObject" Target="../embeddings/oleObject1.bin"/><Relationship Id="rId15" Type="http://schemas.openxmlformats.org/officeDocument/2006/relationships/image" Target="../media/image14.gif"/><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slideLayout" Target="../slideLayouts/slideLayout2.xml"/><Relationship Id="rId9" Type="http://schemas.openxmlformats.org/officeDocument/2006/relationships/image" Target="../media/image8.JPG"/><Relationship Id="rId1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53354" y="2286004"/>
            <a:ext cx="10134600" cy="930111"/>
          </a:xfrm>
        </p:spPr>
        <p:txBody>
          <a:bodyPr>
            <a:noAutofit/>
          </a:bodyPr>
          <a:lstStyle/>
          <a:p>
            <a:r>
              <a:rPr lang="zh-TW" altLang="en-US" sz="5400" dirty="0">
                <a:solidFill>
                  <a:srgbClr val="0070C0"/>
                </a:solidFill>
              </a:rPr>
              <a:t>風力發電及太陽光電發電</a:t>
            </a:r>
            <a:br>
              <a:rPr lang="en-US" altLang="zh-TW" sz="5400" dirty="0">
                <a:solidFill>
                  <a:srgbClr val="0070C0"/>
                </a:solidFill>
              </a:rPr>
            </a:br>
            <a:r>
              <a:rPr lang="zh-TW" altLang="en-US" sz="5400" dirty="0">
                <a:solidFill>
                  <a:srgbClr val="0070C0"/>
                </a:solidFill>
              </a:rPr>
              <a:t>設備現場查核實務</a:t>
            </a:r>
          </a:p>
        </p:txBody>
      </p:sp>
      <p:sp>
        <p:nvSpPr>
          <p:cNvPr id="3" name="副標題 2"/>
          <p:cNvSpPr>
            <a:spLocks noGrp="1"/>
          </p:cNvSpPr>
          <p:nvPr>
            <p:ph type="subTitle" idx="1"/>
          </p:nvPr>
        </p:nvSpPr>
        <p:spPr>
          <a:xfrm>
            <a:off x="1524002" y="4201178"/>
            <a:ext cx="9144001" cy="2107735"/>
          </a:xfrm>
        </p:spPr>
        <p:txBody>
          <a:bodyPr>
            <a:normAutofit fontScale="92500" lnSpcReduction="20000"/>
          </a:bodyPr>
          <a:lstStyle/>
          <a:p>
            <a:endParaRPr lang="en-US" altLang="zh-TW" dirty="0">
              <a:solidFill>
                <a:schemeClr val="tx1">
                  <a:lumMod val="75000"/>
                  <a:lumOff val="25000"/>
                </a:schemeClr>
              </a:solidFill>
            </a:endParaRPr>
          </a:p>
          <a:p>
            <a:r>
              <a:rPr lang="zh-TW" altLang="en-US" sz="4000" dirty="0">
                <a:solidFill>
                  <a:schemeClr val="tx1">
                    <a:lumMod val="75000"/>
                    <a:lumOff val="25000"/>
                  </a:schemeClr>
                </a:solidFill>
              </a:rPr>
              <a:t>報告者：張庭綱 </a:t>
            </a:r>
            <a:endParaRPr lang="en-US" altLang="zh-TW" sz="4000" dirty="0">
              <a:solidFill>
                <a:schemeClr val="tx1">
                  <a:lumMod val="75000"/>
                  <a:lumOff val="25000"/>
                </a:schemeClr>
              </a:solidFill>
            </a:endParaRPr>
          </a:p>
          <a:p>
            <a:r>
              <a:rPr lang="en-US" altLang="zh-TW" sz="1800" u="sng" dirty="0">
                <a:solidFill>
                  <a:schemeClr val="tx1">
                    <a:lumMod val="75000"/>
                    <a:lumOff val="25000"/>
                  </a:schemeClr>
                </a:solidFill>
                <a:latin typeface="微軟正黑體" panose="020B0604030504040204" pitchFamily="34" charset="-120"/>
                <a:ea typeface="微軟正黑體" panose="020B0604030504040204" pitchFamily="34" charset="-120"/>
              </a:rPr>
              <a:t>tkchang@ms.tertec.org.tw</a:t>
            </a:r>
          </a:p>
          <a:p>
            <a:r>
              <a:rPr lang="zh-TW" altLang="en-US" sz="2800" dirty="0">
                <a:solidFill>
                  <a:schemeClr val="tx1">
                    <a:lumMod val="75000"/>
                    <a:lumOff val="25000"/>
                  </a:schemeClr>
                </a:solidFill>
              </a:rPr>
              <a:t>財團法人台灣大電力研究試驗中心</a:t>
            </a:r>
            <a:endParaRPr lang="en-US" altLang="zh-TW" sz="2800" dirty="0">
              <a:solidFill>
                <a:schemeClr val="tx1">
                  <a:lumMod val="75000"/>
                  <a:lumOff val="25000"/>
                </a:schemeClr>
              </a:solidFill>
            </a:endParaRPr>
          </a:p>
          <a:p>
            <a:r>
              <a:rPr lang="zh-TW" altLang="en-US" sz="2800" dirty="0">
                <a:solidFill>
                  <a:schemeClr val="tx1">
                    <a:lumMod val="75000"/>
                    <a:lumOff val="25000"/>
                  </a:schemeClr>
                </a:solidFill>
              </a:rPr>
              <a:t>中華民國 </a:t>
            </a:r>
            <a:r>
              <a:rPr lang="en-US" altLang="zh-TW" sz="2800" dirty="0">
                <a:solidFill>
                  <a:schemeClr val="tx1">
                    <a:lumMod val="75000"/>
                    <a:lumOff val="25000"/>
                  </a:schemeClr>
                </a:solidFill>
              </a:rPr>
              <a:t>107 </a:t>
            </a:r>
            <a:r>
              <a:rPr lang="zh-TW" altLang="en-US" sz="2800" dirty="0">
                <a:solidFill>
                  <a:schemeClr val="tx1">
                    <a:lumMod val="75000"/>
                    <a:lumOff val="25000"/>
                  </a:schemeClr>
                </a:solidFill>
              </a:rPr>
              <a:t>年 </a:t>
            </a:r>
            <a:r>
              <a:rPr lang="en-US" altLang="zh-TW" sz="2800" dirty="0">
                <a:solidFill>
                  <a:schemeClr val="tx1">
                    <a:lumMod val="75000"/>
                    <a:lumOff val="25000"/>
                  </a:schemeClr>
                </a:solidFill>
              </a:rPr>
              <a:t>8 </a:t>
            </a:r>
            <a:r>
              <a:rPr lang="zh-TW" altLang="en-US" sz="2800" dirty="0">
                <a:solidFill>
                  <a:schemeClr val="tx1">
                    <a:lumMod val="75000"/>
                    <a:lumOff val="25000"/>
                  </a:schemeClr>
                </a:solidFill>
              </a:rPr>
              <a:t>月 </a:t>
            </a:r>
            <a:r>
              <a:rPr lang="en-US" altLang="zh-TW" sz="2800" dirty="0">
                <a:solidFill>
                  <a:schemeClr val="tx1">
                    <a:lumMod val="75000"/>
                    <a:lumOff val="25000"/>
                  </a:schemeClr>
                </a:solidFill>
              </a:rPr>
              <a:t>3 </a:t>
            </a:r>
            <a:r>
              <a:rPr lang="zh-TW" altLang="en-US" sz="2800" dirty="0">
                <a:solidFill>
                  <a:schemeClr val="tx1">
                    <a:lumMod val="75000"/>
                    <a:lumOff val="25000"/>
                  </a:schemeClr>
                </a:solidFill>
              </a:rPr>
              <a:t>日</a:t>
            </a:r>
            <a:endParaRPr lang="en-US" altLang="zh-TW" sz="2800" dirty="0">
              <a:solidFill>
                <a:schemeClr val="tx1">
                  <a:lumMod val="75000"/>
                  <a:lumOff val="25000"/>
                </a:schemeClr>
              </a:solidFill>
            </a:endParaRPr>
          </a:p>
          <a:p>
            <a:endParaRPr lang="zh-TW" altLang="en-US" sz="2800" dirty="0">
              <a:solidFill>
                <a:schemeClr val="tx1">
                  <a:lumMod val="75000"/>
                  <a:lumOff val="25000"/>
                </a:schemeClr>
              </a:solidFill>
            </a:endParaRPr>
          </a:p>
        </p:txBody>
      </p:sp>
    </p:spTree>
    <p:extLst>
      <p:ext uri="{BB962C8B-B14F-4D97-AF65-F5344CB8AC3E}">
        <p14:creationId xmlns:p14="http://schemas.microsoft.com/office/powerpoint/2010/main" val="87113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195124"/>
            <a:ext cx="8712968" cy="785604"/>
          </a:xfrm>
        </p:spPr>
        <p:txBody>
          <a:bodyPr>
            <a:normAutofit/>
          </a:bodyPr>
          <a:lstStyle/>
          <a:p>
            <a:r>
              <a:rPr lang="en-US" altLang="zh-TW" sz="3600" dirty="0"/>
              <a:t>2.</a:t>
            </a:r>
            <a:r>
              <a:rPr lang="zh-TW" altLang="en-US" sz="3200" dirty="0"/>
              <a:t>自願性再生能源憑證申請作業程序</a:t>
            </a:r>
          </a:p>
        </p:txBody>
      </p:sp>
      <p:pic>
        <p:nvPicPr>
          <p:cNvPr id="4"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3632" y="744852"/>
            <a:ext cx="6516216" cy="5913399"/>
          </a:xfrm>
        </p:spPr>
      </p:pic>
      <p:sp>
        <p:nvSpPr>
          <p:cNvPr id="8" name="投影片編號版面配置區 7"/>
          <p:cNvSpPr>
            <a:spLocks noGrp="1"/>
          </p:cNvSpPr>
          <p:nvPr>
            <p:ph type="sldNum" sz="quarter" idx="12"/>
          </p:nvPr>
        </p:nvSpPr>
        <p:spPr/>
        <p:txBody>
          <a:bodyPr/>
          <a:lstStyle/>
          <a:p>
            <a:fld id="{99B8235E-8618-4B50-A4AF-F4F854C288BA}" type="slidenum">
              <a:rPr lang="zh-TW" altLang="en-US" smtClean="0"/>
              <a:pPr/>
              <a:t>10</a:t>
            </a:fld>
            <a:endParaRPr lang="zh-TW" altLang="en-US"/>
          </a:p>
        </p:txBody>
      </p:sp>
    </p:spTree>
    <p:extLst>
      <p:ext uri="{BB962C8B-B14F-4D97-AF65-F5344CB8AC3E}">
        <p14:creationId xmlns:p14="http://schemas.microsoft.com/office/powerpoint/2010/main" val="2857813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p>
        </p:txBody>
      </p:sp>
      <p:sp>
        <p:nvSpPr>
          <p:cNvPr id="4" name="投影片編號版面配置區 3"/>
          <p:cNvSpPr>
            <a:spLocks noGrp="1"/>
          </p:cNvSpPr>
          <p:nvPr>
            <p:ph type="sldNum" sz="quarter" idx="12"/>
          </p:nvPr>
        </p:nvSpPr>
        <p:spPr>
          <a:xfrm>
            <a:off x="9448799" y="6293122"/>
            <a:ext cx="2743201" cy="365125"/>
          </a:xfrm>
        </p:spPr>
        <p:txBody>
          <a:bodyPr/>
          <a:lstStyle/>
          <a:p>
            <a:fld id="{99B8235E-8618-4B50-A4AF-F4F854C288BA}" type="slidenum">
              <a:rPr lang="zh-TW" altLang="en-US" smtClean="0"/>
              <a:pPr/>
              <a:t>11</a:t>
            </a:fld>
            <a:endParaRPr lang="zh-TW" altLang="en-US"/>
          </a:p>
        </p:txBody>
      </p:sp>
      <p:grpSp>
        <p:nvGrpSpPr>
          <p:cNvPr id="10" name="群組 9"/>
          <p:cNvGrpSpPr/>
          <p:nvPr/>
        </p:nvGrpSpPr>
        <p:grpSpPr>
          <a:xfrm>
            <a:off x="1823923" y="764706"/>
            <a:ext cx="8952597" cy="6330767"/>
            <a:chOff x="1247859" y="764704"/>
            <a:chExt cx="8952597" cy="6330767"/>
          </a:xfrm>
        </p:grpSpPr>
        <p:graphicFrame>
          <p:nvGraphicFramePr>
            <p:cNvPr id="5" name="物件 4"/>
            <p:cNvGraphicFramePr>
              <a:graphicFrameLocks noChangeAspect="1"/>
            </p:cNvGraphicFramePr>
            <p:nvPr>
              <p:extLst>
                <p:ext uri="{D42A27DB-BD31-4B8C-83A1-F6EECF244321}">
                  <p14:modId xmlns:p14="http://schemas.microsoft.com/office/powerpoint/2010/main" val="1343944371"/>
                </p:ext>
              </p:extLst>
            </p:nvPr>
          </p:nvGraphicFramePr>
          <p:xfrm>
            <a:off x="4751024" y="764704"/>
            <a:ext cx="2232952" cy="6330767"/>
          </p:xfrm>
          <a:graphic>
            <a:graphicData uri="http://schemas.openxmlformats.org/presentationml/2006/ole">
              <mc:AlternateContent xmlns:mc="http://schemas.openxmlformats.org/markup-compatibility/2006">
                <mc:Choice xmlns:v="urn:schemas-microsoft-com:vml" Requires="v">
                  <p:oleObj spid="_x0000_s2097" name="Visio" r:id="rId5" imgW="2212705" imgH="6082683" progId="Visio.Drawing.11">
                    <p:embed/>
                  </p:oleObj>
                </mc:Choice>
                <mc:Fallback>
                  <p:oleObj name="Visio" r:id="rId5" imgW="2212705" imgH="6082683" progId="Visio.Drawing.11">
                    <p:embed/>
                    <p:pic>
                      <p:nvPicPr>
                        <p:cNvPr id="0" name=""/>
                        <p:cNvPicPr/>
                        <p:nvPr/>
                      </p:nvPicPr>
                      <p:blipFill>
                        <a:blip r:embed="rId6"/>
                        <a:stretch>
                          <a:fillRect/>
                        </a:stretch>
                      </p:blipFill>
                      <p:spPr>
                        <a:xfrm>
                          <a:off x="4751024" y="764704"/>
                          <a:ext cx="2232952" cy="6330767"/>
                        </a:xfrm>
                        <a:prstGeom prst="rect">
                          <a:avLst/>
                        </a:prstGeom>
                      </p:spPr>
                    </p:pic>
                  </p:oleObj>
                </mc:Fallback>
              </mc:AlternateContent>
            </a:graphicData>
          </a:graphic>
        </p:graphicFrame>
        <p:sp>
          <p:nvSpPr>
            <p:cNvPr id="6" name="圓角矩形圖說文字 5"/>
            <p:cNvSpPr/>
            <p:nvPr/>
          </p:nvSpPr>
          <p:spPr>
            <a:xfrm>
              <a:off x="7030287" y="766189"/>
              <a:ext cx="3170169" cy="1621947"/>
            </a:xfrm>
            <a:prstGeom prst="wedgeRoundRectCallout">
              <a:avLst>
                <a:gd name="adj1" fmla="val -60393"/>
                <a:gd name="adj2" fmla="val 20271"/>
                <a:gd name="adj3" fmla="val 16667"/>
              </a:avLst>
            </a:prstGeom>
            <a:gradFill rotWithShape="1">
              <a:gsLst>
                <a:gs pos="0">
                  <a:srgbClr val="5DCEAF">
                    <a:tint val="50000"/>
                    <a:satMod val="300000"/>
                  </a:srgbClr>
                </a:gs>
                <a:gs pos="35000">
                  <a:srgbClr val="5DCEAF">
                    <a:tint val="37000"/>
                    <a:satMod val="300000"/>
                  </a:srgbClr>
                </a:gs>
                <a:gs pos="100000">
                  <a:srgbClr val="5DCEAF">
                    <a:tint val="15000"/>
                    <a:satMod val="350000"/>
                  </a:srgbClr>
                </a:gs>
              </a:gsLst>
              <a:lin ang="16200000" scaled="1"/>
            </a:gradFill>
            <a:ln w="9525" cap="flat" cmpd="sng" algn="ctr">
              <a:solidFill>
                <a:srgbClr val="5DCEAF">
                  <a:shade val="95000"/>
                  <a:satMod val="105000"/>
                </a:srgbClr>
              </a:solidFill>
              <a:prstDash val="solid"/>
            </a:ln>
            <a:effectLst>
              <a:outerShdw blurRad="40000" dist="20000" dir="5400000" rotWithShape="0">
                <a:srgbClr val="000000">
                  <a:alpha val="38000"/>
                </a:srgbClr>
              </a:outerShdw>
            </a:effectLst>
          </p:spPr>
          <p:txBody>
            <a:bodyPr rtlCol="0" anchor="ctr"/>
            <a:lstStyle/>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出席者簽名。</a:t>
              </a: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說明現場查核流程、項目、方式等查核原則。</a:t>
              </a: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申請者針對申請案件介紹</a:t>
              </a:r>
            </a:p>
          </p:txBody>
        </p:sp>
        <p:sp>
          <p:nvSpPr>
            <p:cNvPr id="7" name="圓角矩形圖說文字 6"/>
            <p:cNvSpPr/>
            <p:nvPr/>
          </p:nvSpPr>
          <p:spPr>
            <a:xfrm>
              <a:off x="1279748" y="2062914"/>
              <a:ext cx="3170169" cy="2317935"/>
            </a:xfrm>
            <a:prstGeom prst="wedgeRoundRectCallout">
              <a:avLst>
                <a:gd name="adj1" fmla="val 61051"/>
                <a:gd name="adj2" fmla="val -15805"/>
                <a:gd name="adj3" fmla="val 16667"/>
              </a:avLst>
            </a:prstGeom>
            <a:gradFill rotWithShape="1">
              <a:gsLst>
                <a:gs pos="0">
                  <a:srgbClr val="5ECCF3">
                    <a:tint val="50000"/>
                    <a:satMod val="300000"/>
                  </a:srgbClr>
                </a:gs>
                <a:gs pos="35000">
                  <a:srgbClr val="5ECCF3">
                    <a:tint val="37000"/>
                    <a:satMod val="300000"/>
                  </a:srgbClr>
                </a:gs>
                <a:gs pos="100000">
                  <a:srgbClr val="5ECCF3">
                    <a:tint val="15000"/>
                    <a:satMod val="350000"/>
                  </a:srgbClr>
                </a:gs>
              </a:gsLst>
              <a:lin ang="16200000" scaled="1"/>
            </a:gradFill>
            <a:ln w="9525" cap="flat" cmpd="sng" algn="ctr">
              <a:solidFill>
                <a:srgbClr val="5ECCF3">
                  <a:shade val="95000"/>
                  <a:satMod val="105000"/>
                </a:srgbClr>
              </a:solidFill>
              <a:prstDash val="solid"/>
            </a:ln>
            <a:effectLst>
              <a:outerShdw blurRad="40000" dist="20000" dir="5400000" rotWithShape="0">
                <a:srgbClr val="000000">
                  <a:alpha val="38000"/>
                </a:srgbClr>
              </a:outerShdw>
            </a:effectLst>
          </p:spPr>
          <p:txBody>
            <a:bodyPr rtlCol="0" anchor="ctr"/>
            <a:lstStyle/>
            <a:p>
              <a:pPr marL="351061" indent="-351061" defTabSz="936163" eaLnBrk="1" fontAlgn="auto" hangingPunct="1">
                <a:spcBef>
                  <a:spcPts val="0"/>
                </a:spcBef>
                <a:spcAft>
                  <a:spcPts val="0"/>
                </a:spcAft>
                <a:buFont typeface="+mj-lt"/>
                <a:buAutoNum type="arabicPeriod"/>
                <a:defRPr/>
              </a:pPr>
              <a:r>
                <a:rPr kumimoji="0" lang="zh-TW" altLang="en-US" sz="1840" kern="0" dirty="0">
                  <a:latin typeface="Times New Roman" panose="02020603050405020304" pitchFamily="18" charset="0"/>
                  <a:ea typeface="微軟正黑體" panose="020B0604030504040204" pitchFamily="34" charset="-120"/>
                </a:rPr>
                <a:t>查核設備</a:t>
              </a:r>
              <a:r>
                <a:rPr lang="en-US" altLang="zh-TW" sz="1840" kern="0" dirty="0">
                  <a:latin typeface="Times New Roman" panose="02020603050405020304" pitchFamily="18" charset="0"/>
                  <a:ea typeface="微軟正黑體" panose="020B0604030504040204" pitchFamily="34" charset="-120"/>
                </a:rPr>
                <a:t>(</a:t>
              </a:r>
              <a:r>
                <a:rPr kumimoji="0" lang="zh-TW" altLang="en-US" sz="1840" kern="0" dirty="0">
                  <a:latin typeface="Times New Roman" panose="02020603050405020304" pitchFamily="18" charset="0"/>
                  <a:ea typeface="微軟正黑體" panose="020B0604030504040204" pitchFamily="34" charset="-120"/>
                </a:rPr>
                <a:t>模組</a:t>
              </a:r>
              <a:r>
                <a:rPr kumimoji="0" lang="en-US" altLang="zh-TW" sz="1840" kern="0" dirty="0">
                  <a:latin typeface="Times New Roman" panose="02020603050405020304" pitchFamily="18" charset="0"/>
                  <a:ea typeface="微軟正黑體" panose="020B0604030504040204" pitchFamily="34" charset="-120"/>
                </a:rPr>
                <a:t>)</a:t>
              </a:r>
              <a:r>
                <a:rPr kumimoji="0" lang="zh-TW" altLang="en-US" sz="1840" kern="0" dirty="0">
                  <a:latin typeface="Times New Roman" panose="02020603050405020304" pitchFamily="18" charset="0"/>
                  <a:ea typeface="微軟正黑體" panose="020B0604030504040204" pitchFamily="34" charset="-120"/>
                </a:rPr>
                <a:t>型號及數量</a:t>
              </a:r>
            </a:p>
            <a:p>
              <a:pPr marL="351061" indent="-351061">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查核總</a:t>
              </a:r>
              <a:r>
                <a:rPr kumimoji="0" lang="zh-TW" altLang="en-US" sz="1840" kern="0" dirty="0">
                  <a:latin typeface="Times New Roman" panose="02020603050405020304" pitchFamily="18" charset="0"/>
                  <a:ea typeface="微軟正黑體" panose="020B0604030504040204" pitchFamily="34" charset="-120"/>
                </a:rPr>
                <a:t>裝置容量</a:t>
              </a:r>
            </a:p>
            <a:p>
              <a:pPr marL="351061" indent="-351061">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檢視設備</a:t>
              </a:r>
              <a:r>
                <a:rPr kumimoji="0" lang="zh-TW" altLang="en-US" sz="1840" kern="0" dirty="0">
                  <a:latin typeface="Times New Roman" panose="02020603050405020304" pitchFamily="18" charset="0"/>
                  <a:ea typeface="微軟正黑體" panose="020B0604030504040204" pitchFamily="34" charset="-120"/>
                </a:rPr>
                <a:t>及配電箱：</a:t>
              </a:r>
            </a:p>
            <a:p>
              <a:pPr marL="351061" indent="-351061" defTabSz="936163" eaLnBrk="1" fontAlgn="auto" hangingPunct="1">
                <a:spcBef>
                  <a:spcPts val="0"/>
                </a:spcBef>
                <a:spcAft>
                  <a:spcPts val="0"/>
                </a:spcAft>
                <a:buFont typeface="+mj-lt"/>
                <a:buAutoNum type="arabicPeriod"/>
                <a:defRPr/>
              </a:pPr>
              <a:r>
                <a:rPr kumimoji="0" lang="zh-TW" altLang="en-US" sz="1840" kern="0" dirty="0">
                  <a:latin typeface="Times New Roman" panose="02020603050405020304" pitchFamily="18" charset="0"/>
                  <a:ea typeface="微軟正黑體" panose="020B0604030504040204" pitchFamily="34" charset="-120"/>
                </a:rPr>
                <a:t>記錄變流器型號、功率、數量等： </a:t>
              </a:r>
            </a:p>
            <a:p>
              <a:pPr marL="351061" indent="-351061" defTabSz="936163" eaLnBrk="1" fontAlgn="auto" hangingPunct="1">
                <a:spcBef>
                  <a:spcPts val="0"/>
                </a:spcBef>
                <a:spcAft>
                  <a:spcPts val="0"/>
                </a:spcAft>
                <a:buFont typeface="+mj-lt"/>
                <a:buAutoNum type="arabicPeriod"/>
                <a:defRPr/>
              </a:pPr>
              <a:r>
                <a:rPr kumimoji="0" lang="zh-TW" altLang="en-US" sz="1840" kern="0" dirty="0">
                  <a:latin typeface="Times New Roman" panose="02020603050405020304" pitchFamily="18" charset="0"/>
                  <a:ea typeface="微軟正黑體" panose="020B0604030504040204" pitchFamily="34" charset="-120"/>
                </a:rPr>
                <a:t>記錄電表電號</a:t>
              </a:r>
            </a:p>
          </p:txBody>
        </p:sp>
        <p:sp>
          <p:nvSpPr>
            <p:cNvPr id="8" name="圓角矩形圖說文字 7"/>
            <p:cNvSpPr/>
            <p:nvPr/>
          </p:nvSpPr>
          <p:spPr>
            <a:xfrm>
              <a:off x="1247859" y="4821056"/>
              <a:ext cx="3189343" cy="1548222"/>
            </a:xfrm>
            <a:prstGeom prst="wedgeRoundRectCallout">
              <a:avLst>
                <a:gd name="adj1" fmla="val 59559"/>
                <a:gd name="adj2" fmla="val -35571"/>
                <a:gd name="adj3" fmla="val 16667"/>
              </a:avLst>
            </a:prstGeom>
            <a:gradFill rotWithShape="1">
              <a:gsLst>
                <a:gs pos="0">
                  <a:srgbClr val="FF8021">
                    <a:tint val="50000"/>
                    <a:satMod val="300000"/>
                  </a:srgbClr>
                </a:gs>
                <a:gs pos="35000">
                  <a:srgbClr val="FF8021">
                    <a:tint val="37000"/>
                    <a:satMod val="300000"/>
                  </a:srgbClr>
                </a:gs>
                <a:gs pos="100000">
                  <a:srgbClr val="FF8021">
                    <a:tint val="15000"/>
                    <a:satMod val="350000"/>
                  </a:srgbClr>
                </a:gs>
              </a:gsLst>
              <a:lin ang="16200000" scaled="1"/>
            </a:gradFill>
            <a:ln w="9525" cap="flat" cmpd="sng" algn="ctr">
              <a:solidFill>
                <a:srgbClr val="FF8021">
                  <a:shade val="95000"/>
                  <a:satMod val="105000"/>
                </a:srgbClr>
              </a:solidFill>
              <a:prstDash val="solid"/>
            </a:ln>
            <a:effectLst>
              <a:outerShdw blurRad="40000" dist="20000" dir="5400000" rotWithShape="0">
                <a:srgbClr val="000000">
                  <a:alpha val="38000"/>
                </a:srgbClr>
              </a:outerShdw>
            </a:effectLst>
          </p:spPr>
          <p:txBody>
            <a:bodyPr rtlCol="0" anchor="ctr"/>
            <a:lstStyle/>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核對申請人資料、</a:t>
              </a:r>
              <a:endParaRPr kumimoji="0"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核對發電廠場址、</a:t>
              </a:r>
              <a:endParaRPr kumimoji="0"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確認與電網業者簽約、</a:t>
              </a:r>
              <a:endParaRPr kumimoji="0"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確認竣工報告</a:t>
              </a:r>
            </a:p>
          </p:txBody>
        </p:sp>
        <p:sp>
          <p:nvSpPr>
            <p:cNvPr id="9" name="圓角矩形圖說文字 8"/>
            <p:cNvSpPr/>
            <p:nvPr/>
          </p:nvSpPr>
          <p:spPr>
            <a:xfrm>
              <a:off x="7030287" y="2756760"/>
              <a:ext cx="3170169" cy="2359195"/>
            </a:xfrm>
            <a:prstGeom prst="wedgeRoundRectCallout">
              <a:avLst>
                <a:gd name="adj1" fmla="val -58987"/>
                <a:gd name="adj2" fmla="val 5154"/>
                <a:gd name="adj3" fmla="val 16667"/>
              </a:avLst>
            </a:prstGeom>
            <a:gradFill rotWithShape="1">
              <a:gsLst>
                <a:gs pos="0">
                  <a:srgbClr val="A7EA52">
                    <a:tint val="50000"/>
                    <a:satMod val="300000"/>
                  </a:srgbClr>
                </a:gs>
                <a:gs pos="35000">
                  <a:srgbClr val="A7EA52">
                    <a:tint val="37000"/>
                    <a:satMod val="300000"/>
                  </a:srgbClr>
                </a:gs>
                <a:gs pos="100000">
                  <a:srgbClr val="A7EA52">
                    <a:tint val="15000"/>
                    <a:satMod val="350000"/>
                  </a:srgbClr>
                </a:gs>
              </a:gsLst>
              <a:lin ang="16200000" scaled="1"/>
            </a:gradFill>
            <a:ln w="9525" cap="flat" cmpd="sng" algn="ctr">
              <a:solidFill>
                <a:srgbClr val="A7EA52">
                  <a:shade val="95000"/>
                  <a:satMod val="105000"/>
                </a:srgbClr>
              </a:solidFill>
              <a:prstDash val="solid"/>
            </a:ln>
            <a:effectLst>
              <a:outerShdw blurRad="40000" dist="20000" dir="5400000" rotWithShape="0">
                <a:srgbClr val="000000">
                  <a:alpha val="38000"/>
                </a:srgbClr>
              </a:outerShdw>
            </a:effectLst>
          </p:spPr>
          <p:txBody>
            <a:bodyPr rtlCol="0" anchor="ctr"/>
            <a:lstStyle/>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符合再生能源要求之電路相關設置設施</a:t>
              </a:r>
              <a:endParaRPr kumimoji="0"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確認廠內其他非再生能源發電機組</a:t>
              </a: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具備發電機組操作、維護及保養之作業</a:t>
              </a: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其他主辦單位經指定之查證項目</a:t>
              </a:r>
            </a:p>
          </p:txBody>
        </p:sp>
      </p:grpSp>
      <p:sp>
        <p:nvSpPr>
          <p:cNvPr id="22" name="矩形 21">
            <a:extLst>
              <a:ext uri="{FF2B5EF4-FFF2-40B4-BE49-F238E27FC236}">
                <a16:creationId xmlns:a16="http://schemas.microsoft.com/office/drawing/2014/main" id="{68FA7A3D-965A-4A69-8ED0-283981EE6FB0}"/>
              </a:ext>
            </a:extLst>
          </p:cNvPr>
          <p:cNvSpPr/>
          <p:nvPr/>
        </p:nvSpPr>
        <p:spPr>
          <a:xfrm>
            <a:off x="71649" y="6369301"/>
            <a:ext cx="9377150" cy="577081"/>
          </a:xfrm>
          <a:prstGeom prst="rect">
            <a:avLst/>
          </a:prstGeom>
        </p:spPr>
        <p:txBody>
          <a:bodyPr wrap="square">
            <a:spAutoFit/>
          </a:bodyPr>
          <a:lstStyle/>
          <a:p>
            <a:r>
              <a:rPr lang="zh-TW" altLang="en-US" sz="1050" dirty="0"/>
              <a:t>圖片來源：</a:t>
            </a:r>
            <a:r>
              <a:rPr lang="zh-TW" altLang="en-US" sz="1050" dirty="0">
                <a:hlinkClick r:id="rId7"/>
              </a:rPr>
              <a:t>http://www.energyland.emsd.gov.hk/tc/energy/renewable/wind.html</a:t>
            </a:r>
            <a:endParaRPr lang="en-US" altLang="zh-TW" sz="1050" dirty="0"/>
          </a:p>
          <a:p>
            <a:r>
              <a:rPr lang="zh-TW" altLang="en-US" sz="1050" dirty="0"/>
              <a:t>圖片來源： </a:t>
            </a:r>
            <a:r>
              <a:rPr lang="en-US" altLang="zh-TW" sz="1050" dirty="0">
                <a:hlinkClick r:id="rId8"/>
              </a:rPr>
              <a:t>http://nuclear.udn.com/magimages/1/PHOTO/1077/1077/1252.jpg</a:t>
            </a:r>
            <a:endParaRPr lang="en-US" altLang="zh-TW" sz="1050" dirty="0"/>
          </a:p>
          <a:p>
            <a:r>
              <a:rPr lang="zh-TW" altLang="en-US" sz="1050" dirty="0"/>
              <a:t>圖片來源：</a:t>
            </a:r>
            <a:r>
              <a:rPr lang="en-US" altLang="zh-TW" sz="1050" dirty="0"/>
              <a:t>https://zh.wikipedia.org/wiki/%E5%A4%AA%E9%98%B3%E8%83%BD%E7%94%B5%E6%B1%A0#/media/File:SolarCell_StructuralDrawing.JPG</a:t>
            </a:r>
            <a:endParaRPr lang="zh-TW" altLang="en-US" sz="1050" dirty="0"/>
          </a:p>
        </p:txBody>
      </p:sp>
      <p:pic>
        <p:nvPicPr>
          <p:cNvPr id="23" name="圖片 22">
            <a:extLst>
              <a:ext uri="{FF2B5EF4-FFF2-40B4-BE49-F238E27FC236}">
                <a16:creationId xmlns:a16="http://schemas.microsoft.com/office/drawing/2014/main" id="{ED1279A7-59BE-4304-9047-A14A4034CA74}"/>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01283" y="396714"/>
            <a:ext cx="10636275" cy="6317714"/>
          </a:xfrm>
          <a:prstGeom prst="rect">
            <a:avLst/>
          </a:prstGeom>
        </p:spPr>
      </p:pic>
      <p:pic>
        <p:nvPicPr>
          <p:cNvPr id="24" name="videoplayback">
            <a:hlinkClick r:id="" action="ppaction://media"/>
            <a:extLst>
              <a:ext uri="{FF2B5EF4-FFF2-40B4-BE49-F238E27FC236}">
                <a16:creationId xmlns:a16="http://schemas.microsoft.com/office/drawing/2014/main" id="{96CADF48-C3B7-4A59-A9DF-E6A838015015}"/>
              </a:ext>
            </a:extLst>
          </p:cNvPr>
          <p:cNvPicPr>
            <a:picLocks noChangeAspect="1"/>
          </p:cNvPicPr>
          <p:nvPr>
            <a:videoFile r:link="rId3"/>
            <p:extLst>
              <p:ext uri="{DAA4B4D4-6D71-4841-9C94-3DE7FCFB9230}">
                <p14:media xmlns:p14="http://schemas.microsoft.com/office/powerpoint/2010/main" r:embed="rId2"/>
              </p:ext>
            </p:extLst>
          </p:nvPr>
        </p:nvPicPr>
        <p:blipFill>
          <a:blip r:embed="rId10"/>
          <a:stretch>
            <a:fillRect/>
          </a:stretch>
        </p:blipFill>
        <p:spPr>
          <a:xfrm>
            <a:off x="519192" y="556496"/>
            <a:ext cx="11153616" cy="6273909"/>
          </a:xfrm>
          <a:prstGeom prst="rect">
            <a:avLst/>
          </a:prstGeom>
        </p:spPr>
      </p:pic>
      <p:pic>
        <p:nvPicPr>
          <p:cNvPr id="26" name="圖片 25">
            <a:extLst>
              <a:ext uri="{FF2B5EF4-FFF2-40B4-BE49-F238E27FC236}">
                <a16:creationId xmlns:a16="http://schemas.microsoft.com/office/drawing/2014/main" id="{3DA3FC64-DA46-45FB-B205-B212B224E136}"/>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358842" y="365128"/>
            <a:ext cx="7139037" cy="6536078"/>
          </a:xfrm>
          <a:prstGeom prst="rect">
            <a:avLst/>
          </a:prstGeom>
        </p:spPr>
      </p:pic>
      <p:pic>
        <p:nvPicPr>
          <p:cNvPr id="28" name="圖片 27">
            <a:extLst>
              <a:ext uri="{FF2B5EF4-FFF2-40B4-BE49-F238E27FC236}">
                <a16:creationId xmlns:a16="http://schemas.microsoft.com/office/drawing/2014/main" id="{50C97212-6237-4C4C-94A5-78471978636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275295" y="350525"/>
            <a:ext cx="9641410" cy="6470362"/>
          </a:xfrm>
          <a:prstGeom prst="rect">
            <a:avLst/>
          </a:prstGeom>
        </p:spPr>
      </p:pic>
      <p:pic>
        <p:nvPicPr>
          <p:cNvPr id="21" name="圖片 20">
            <a:extLst>
              <a:ext uri="{FF2B5EF4-FFF2-40B4-BE49-F238E27FC236}">
                <a16:creationId xmlns:a16="http://schemas.microsoft.com/office/drawing/2014/main" id="{9E3EE570-D590-4D45-BC54-CDB9BDF94592}"/>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98203" y="729509"/>
            <a:ext cx="11442434" cy="5807903"/>
          </a:xfrm>
          <a:prstGeom prst="rect">
            <a:avLst/>
          </a:prstGeom>
        </p:spPr>
      </p:pic>
      <p:pic>
        <p:nvPicPr>
          <p:cNvPr id="17" name="Picture 16" descr="é¢¨åç¼é»æ©çµæ§ï¼èçï¼ä½éè½è»¸ï¼é½è¼ªç®±ï¼é«éè½è»¸åç¼é»æ©">
            <a:extLst>
              <a:ext uri="{FF2B5EF4-FFF2-40B4-BE49-F238E27FC236}">
                <a16:creationId xmlns:a16="http://schemas.microsoft.com/office/drawing/2014/main" id="{DC792F34-1349-42CD-85FF-15E3138C447F}"/>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257916" y="708204"/>
            <a:ext cx="7067953" cy="5746303"/>
          </a:xfrm>
          <a:prstGeom prst="rect">
            <a:avLst/>
          </a:prstGeom>
          <a:noFill/>
          <a:extLst>
            <a:ext uri="{909E8E84-426E-40DD-AFC4-6F175D3DCCD1}">
              <a14:hiddenFill xmlns:a14="http://schemas.microsoft.com/office/drawing/2010/main">
                <a:solidFill>
                  <a:srgbClr val="FFFFFF"/>
                </a:solidFill>
              </a14:hiddenFill>
            </a:ext>
          </a:extLst>
        </p:spPr>
      </p:pic>
      <p:pic>
        <p:nvPicPr>
          <p:cNvPr id="18" name="圖片 17">
            <a:extLst>
              <a:ext uri="{FF2B5EF4-FFF2-40B4-BE49-F238E27FC236}">
                <a16:creationId xmlns:a16="http://schemas.microsoft.com/office/drawing/2014/main" id="{6C86D8AB-DEFC-434B-BFA0-04562BA6EF91}"/>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8411254" y="3357485"/>
            <a:ext cx="2808750" cy="1959593"/>
          </a:xfrm>
          <a:prstGeom prst="rect">
            <a:avLst/>
          </a:prstGeom>
        </p:spPr>
      </p:pic>
      <p:pic>
        <p:nvPicPr>
          <p:cNvPr id="19" name="圖片 18">
            <a:extLst>
              <a:ext uri="{FF2B5EF4-FFF2-40B4-BE49-F238E27FC236}">
                <a16:creationId xmlns:a16="http://schemas.microsoft.com/office/drawing/2014/main" id="{BF2B395F-BF4B-4C83-8361-4CE8EB393A9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r="-739" b="-3743"/>
          <a:stretch/>
        </p:blipFill>
        <p:spPr>
          <a:xfrm>
            <a:off x="6603756" y="2211159"/>
            <a:ext cx="5363435" cy="3360000"/>
          </a:xfrm>
          <a:prstGeom prst="rect">
            <a:avLst/>
          </a:prstGeom>
        </p:spPr>
      </p:pic>
      <p:pic>
        <p:nvPicPr>
          <p:cNvPr id="20" name="圖片 19">
            <a:extLst>
              <a:ext uri="{FF2B5EF4-FFF2-40B4-BE49-F238E27FC236}">
                <a16:creationId xmlns:a16="http://schemas.microsoft.com/office/drawing/2014/main" id="{AD043B34-1E3B-4ABA-B936-E2DF459F20DF}"/>
              </a:ext>
            </a:extLst>
          </p:cNvPr>
          <p:cNvPicPr>
            <a:picLocks noChangeAspect="1"/>
          </p:cNvPicPr>
          <p:nvPr/>
        </p:nvPicPr>
        <p:blipFill>
          <a:blip r:embed="rId17"/>
          <a:stretch>
            <a:fillRect/>
          </a:stretch>
        </p:blipFill>
        <p:spPr>
          <a:xfrm>
            <a:off x="440649" y="1205852"/>
            <a:ext cx="6077722" cy="5121233"/>
          </a:xfrm>
          <a:prstGeom prst="rect">
            <a:avLst/>
          </a:prstGeom>
        </p:spPr>
      </p:pic>
      <p:pic>
        <p:nvPicPr>
          <p:cNvPr id="16" name="圖片 15">
            <a:extLst>
              <a:ext uri="{FF2B5EF4-FFF2-40B4-BE49-F238E27FC236}">
                <a16:creationId xmlns:a16="http://schemas.microsoft.com/office/drawing/2014/main" id="{D08C458B-099A-47B8-98B3-323672960B58}"/>
              </a:ext>
            </a:extLst>
          </p:cNvPr>
          <p:cNvPicPr>
            <a:picLocks noChangeAspect="1"/>
          </p:cNvPicPr>
          <p:nvPr/>
        </p:nvPicPr>
        <p:blipFill>
          <a:blip r:embed="rId18"/>
          <a:stretch>
            <a:fillRect/>
          </a:stretch>
        </p:blipFill>
        <p:spPr>
          <a:xfrm>
            <a:off x="0" y="1028836"/>
            <a:ext cx="11983214" cy="5116430"/>
          </a:xfrm>
          <a:prstGeom prst="rect">
            <a:avLst/>
          </a:prstGeom>
        </p:spPr>
      </p:pic>
      <p:pic>
        <p:nvPicPr>
          <p:cNvPr id="2050" name="圖片 2049">
            <a:extLst>
              <a:ext uri="{FF2B5EF4-FFF2-40B4-BE49-F238E27FC236}">
                <a16:creationId xmlns:a16="http://schemas.microsoft.com/office/drawing/2014/main" id="{E84C8201-0755-440F-8AD5-B402DF775935}"/>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712028" y="677876"/>
            <a:ext cx="6668312" cy="5895900"/>
          </a:xfrm>
          <a:prstGeom prst="rect">
            <a:avLst/>
          </a:prstGeom>
        </p:spPr>
      </p:pic>
    </p:spTree>
    <p:extLst>
      <p:ext uri="{BB962C8B-B14F-4D97-AF65-F5344CB8AC3E}">
        <p14:creationId xmlns:p14="http://schemas.microsoft.com/office/powerpoint/2010/main" val="66235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md type="call" cmd="stop">
                                      <p:cBhvr>
                                        <p:cTn id="24" dur="1">
                                          <p:stCondLst>
                                            <p:cond delay="499"/>
                                          </p:stCondLst>
                                        </p:cTn>
                                        <p:tgtEl>
                                          <p:spTgt spid="24"/>
                                        </p:tgtEl>
                                      </p:cBhvr>
                                    </p:cmd>
                                  </p:childTnLst>
                                </p:cTn>
                              </p:par>
                              <p:par>
                                <p:cTn id="25" presetID="10"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050"/>
                                        </p:tgtEl>
                                      </p:cBhvr>
                                    </p:animEffect>
                                    <p:set>
                                      <p:cBhvr>
                                        <p:cTn id="32" dur="1" fill="hold">
                                          <p:stCondLst>
                                            <p:cond delay="499"/>
                                          </p:stCondLst>
                                        </p:cTn>
                                        <p:tgtEl>
                                          <p:spTgt spid="205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0" presetClass="exit" presetSubtype="0" fill="hold" nodeType="clickEffect">
                                  <p:stCondLst>
                                    <p:cond delay="0"/>
                                  </p:stCondLst>
                                  <p:childTnLst>
                                    <p:animEffect transition="out" filter="wedge">
                                      <p:cBhvr>
                                        <p:cTn id="55" dur="2000"/>
                                        <p:tgtEl>
                                          <p:spTgt spid="21"/>
                                        </p:tgtEl>
                                      </p:cBhvr>
                                    </p:animEffect>
                                    <p:set>
                                      <p:cBhvr>
                                        <p:cTn id="56" dur="1" fill="hold">
                                          <p:stCondLst>
                                            <p:cond delay="1999"/>
                                          </p:stCondLst>
                                        </p:cTn>
                                        <p:tgtEl>
                                          <p:spTgt spid="21"/>
                                        </p:tgtEl>
                                        <p:attrNameLst>
                                          <p:attrName>style.visibility</p:attrName>
                                        </p:attrNameLst>
                                      </p:cBhvr>
                                      <p:to>
                                        <p:strVal val="hidden"/>
                                      </p:to>
                                    </p:set>
                                  </p:childTnLst>
                                </p:cTn>
                              </p:par>
                              <p:par>
                                <p:cTn id="57" presetID="42"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xit" presetSubtype="4" fill="hold" nodeType="clickEffect">
                                  <p:stCondLst>
                                    <p:cond delay="0"/>
                                  </p:stCondLst>
                                  <p:childTnLst>
                                    <p:animEffect transition="out" filter="wipe(down)">
                                      <p:cBhvr>
                                        <p:cTn id="70" dur="500"/>
                                        <p:tgtEl>
                                          <p:spTgt spid="18"/>
                                        </p:tgtEl>
                                      </p:cBhvr>
                                    </p:animEffect>
                                    <p:set>
                                      <p:cBhvr>
                                        <p:cTn id="71" dur="1" fill="hold">
                                          <p:stCondLst>
                                            <p:cond delay="499"/>
                                          </p:stCondLst>
                                        </p:cTn>
                                        <p:tgtEl>
                                          <p:spTgt spid="18"/>
                                        </p:tgtEl>
                                        <p:attrNameLst>
                                          <p:attrName>style.visibility</p:attrName>
                                        </p:attrNameLst>
                                      </p:cBhvr>
                                      <p:to>
                                        <p:strVal val="hidden"/>
                                      </p:to>
                                    </p:set>
                                  </p:childTnLst>
                                </p:cTn>
                              </p:par>
                              <p:par>
                                <p:cTn id="72" presetID="22" presetClass="exit" presetSubtype="4" fill="hold" nodeType="withEffect">
                                  <p:stCondLst>
                                    <p:cond delay="0"/>
                                  </p:stCondLst>
                                  <p:childTnLst>
                                    <p:animEffect transition="out" filter="wipe(down)">
                                      <p:cBhvr>
                                        <p:cTn id="73" dur="500"/>
                                        <p:tgtEl>
                                          <p:spTgt spid="17"/>
                                        </p:tgtEl>
                                      </p:cBhvr>
                                    </p:animEffect>
                                    <p:set>
                                      <p:cBhvr>
                                        <p:cTn id="74" dur="1" fill="hold">
                                          <p:stCondLst>
                                            <p:cond delay="499"/>
                                          </p:stCondLst>
                                        </p:cTn>
                                        <p:tgtEl>
                                          <p:spTgt spid="17"/>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ntr" presetSubtype="0"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9"/>
                                        </p:tgtEl>
                                      </p:cBhvr>
                                    </p:animEffect>
                                    <p:set>
                                      <p:cBhvr>
                                        <p:cTn id="85" dur="1" fill="hold">
                                          <p:stCondLst>
                                            <p:cond delay="499"/>
                                          </p:stCondLst>
                                        </p:cTn>
                                        <p:tgtEl>
                                          <p:spTgt spid="1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6"/>
                                        </p:tgtEl>
                                      </p:cBhvr>
                                    </p:animEffect>
                                    <p:set>
                                      <p:cBhvr>
                                        <p:cTn id="9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7" fill="hold" display="0">
                  <p:stCondLst>
                    <p:cond delay="indefinite"/>
                  </p:stCondLst>
                </p:cTn>
                <p:tgtEl>
                  <p:spTgt spid="2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9B8235E-8618-4B50-A4AF-F4F854C288BA}" type="slidenum">
              <a:rPr lang="zh-TW" altLang="en-US" smtClean="0"/>
              <a:pPr/>
              <a:t>12</a:t>
            </a:fld>
            <a:endParaRPr lang="zh-TW"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984" y="612028"/>
            <a:ext cx="4418586" cy="617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986" y="708920"/>
            <a:ext cx="4248472" cy="609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標題 1">
            <a:extLst>
              <a:ext uri="{FF2B5EF4-FFF2-40B4-BE49-F238E27FC236}">
                <a16:creationId xmlns:a16="http://schemas.microsoft.com/office/drawing/2014/main" id="{7999ED6A-6AD1-481E-8753-BADD49BB46A6}"/>
              </a:ext>
            </a:extLst>
          </p:cNvPr>
          <p:cNvSpPr txBox="1">
            <a:spLocks/>
          </p:cNvSpPr>
          <p:nvPr/>
        </p:nvSpPr>
        <p:spPr>
          <a:xfrm>
            <a:off x="994744" y="66132"/>
            <a:ext cx="10515600" cy="785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標楷體" panose="03000509000000000000" pitchFamily="65" charset="-120"/>
                <a:ea typeface="標楷體" panose="03000509000000000000" pitchFamily="65" charset="-120"/>
                <a:cs typeface="+mj-cs"/>
              </a:defRPr>
            </a:lvl1pPr>
          </a:lstStyle>
          <a:p>
            <a:r>
              <a:rPr lang="en-US" altLang="zh-TW" dirty="0"/>
              <a:t>3.</a:t>
            </a:r>
            <a:r>
              <a:rPr lang="zh-TW" altLang="en-US" dirty="0"/>
              <a:t>設備查核內容</a:t>
            </a:r>
          </a:p>
        </p:txBody>
      </p:sp>
    </p:spTree>
    <p:extLst>
      <p:ext uri="{BB962C8B-B14F-4D97-AF65-F5344CB8AC3E}">
        <p14:creationId xmlns:p14="http://schemas.microsoft.com/office/powerpoint/2010/main" val="3137159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a:t>
            </a:r>
            <a:r>
              <a:rPr lang="zh-TW" altLang="en-US" dirty="0"/>
              <a:t>設備查核內容</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13</a:t>
            </a:fld>
            <a:endParaRPr lang="zh-TW" altLang="en-US"/>
          </a:p>
        </p:txBody>
      </p:sp>
      <p:sp>
        <p:nvSpPr>
          <p:cNvPr id="5" name="矩形 4">
            <a:extLst>
              <a:ext uri="{FF2B5EF4-FFF2-40B4-BE49-F238E27FC236}">
                <a16:creationId xmlns:a16="http://schemas.microsoft.com/office/drawing/2014/main" id="{87F6208B-E866-416E-8307-5D051CB376E3}"/>
              </a:ext>
            </a:extLst>
          </p:cNvPr>
          <p:cNvSpPr/>
          <p:nvPr/>
        </p:nvSpPr>
        <p:spPr>
          <a:xfrm>
            <a:off x="786581" y="1161004"/>
            <a:ext cx="10048567" cy="1569660"/>
          </a:xfrm>
          <a:prstGeom prst="rect">
            <a:avLst/>
          </a:prstGeom>
        </p:spPr>
        <p:txBody>
          <a:bodyPr wrap="square">
            <a:spAutoFit/>
          </a:bodyPr>
          <a:lstStyle/>
          <a:p>
            <a:pPr algn="just"/>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一</a:t>
            </a:r>
            <a:r>
              <a:rPr lang="en-US" altLang="zh-TW" sz="2400" b="1" dirty="0">
                <a:latin typeface="標楷體" panose="03000509000000000000" pitchFamily="65" charset="-120"/>
                <a:ea typeface="標楷體" panose="03000509000000000000" pitchFamily="65" charset="-120"/>
              </a:rPr>
              <a:t>) </a:t>
            </a:r>
            <a:r>
              <a:rPr lang="zh-TW" altLang="en-US" sz="2400" b="1" dirty="0">
                <a:latin typeface="標楷體" panose="03000509000000000000" pitchFamily="65" charset="-120"/>
                <a:ea typeface="標楷體" panose="03000509000000000000" pitchFamily="65" charset="-120"/>
              </a:rPr>
              <a:t>符合各類別再生能源發電設備規範之設備與設置結構</a:t>
            </a:r>
          </a:p>
          <a:p>
            <a:pPr algn="just"/>
            <a:r>
              <a:rPr lang="en-US" altLang="zh-TW" dirty="0">
                <a:latin typeface="標楷體" panose="03000509000000000000" pitchFamily="65" charset="-120"/>
                <a:ea typeface="標楷體" panose="03000509000000000000" pitchFamily="65" charset="-120"/>
              </a:rPr>
              <a:t>1.1</a:t>
            </a:r>
            <a:r>
              <a:rPr lang="zh-TW" altLang="en-US" dirty="0">
                <a:latin typeface="標楷體" panose="03000509000000000000" pitchFamily="65" charset="-120"/>
                <a:ea typeface="標楷體" panose="03000509000000000000" pitchFamily="65" charset="-120"/>
              </a:rPr>
              <a:t>確認發電設備類型	                                   □是  □否  □不適用</a:t>
            </a:r>
          </a:p>
          <a:p>
            <a:pPr algn="just"/>
            <a:r>
              <a:rPr lang="en-US" altLang="zh-TW" dirty="0">
                <a:latin typeface="標楷體" panose="03000509000000000000" pitchFamily="65" charset="-120"/>
                <a:ea typeface="標楷體" panose="03000509000000000000" pitchFamily="65" charset="-120"/>
              </a:rPr>
              <a:t>1.2</a:t>
            </a:r>
            <a:r>
              <a:rPr lang="zh-TW" altLang="en-US" dirty="0">
                <a:latin typeface="標楷體" panose="03000509000000000000" pitchFamily="65" charset="-120"/>
                <a:ea typeface="標楷體" panose="03000509000000000000" pitchFamily="65" charset="-120"/>
              </a:rPr>
              <a:t>確認案場位置圖及發電設備平面配置圖	                   □是  □否  □不適用</a:t>
            </a:r>
          </a:p>
          <a:p>
            <a:pPr algn="just"/>
            <a:r>
              <a:rPr lang="en-US" altLang="zh-TW" dirty="0">
                <a:latin typeface="標楷體" panose="03000509000000000000" pitchFamily="65" charset="-120"/>
                <a:ea typeface="標楷體" panose="03000509000000000000" pitchFamily="65" charset="-120"/>
              </a:rPr>
              <a:t>1.3</a:t>
            </a:r>
            <a:r>
              <a:rPr lang="zh-TW" altLang="en-US" dirty="0">
                <a:latin typeface="標楷體" panose="03000509000000000000" pitchFamily="65" charset="-120"/>
                <a:ea typeface="標楷體" panose="03000509000000000000" pitchFamily="65" charset="-120"/>
              </a:rPr>
              <a:t>確認案場電路配置圖	                                   □是  □否  □不適用</a:t>
            </a:r>
          </a:p>
          <a:p>
            <a:pPr algn="just"/>
            <a:r>
              <a:rPr lang="en-US" altLang="zh-TW" dirty="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確認設備操作及維護負責人員	                           □是  □否  □不適用</a:t>
            </a:r>
          </a:p>
        </p:txBody>
      </p:sp>
      <p:sp>
        <p:nvSpPr>
          <p:cNvPr id="6" name="矩形 5">
            <a:extLst>
              <a:ext uri="{FF2B5EF4-FFF2-40B4-BE49-F238E27FC236}">
                <a16:creationId xmlns:a16="http://schemas.microsoft.com/office/drawing/2014/main" id="{66AE2ADC-3730-4883-B488-4EAE67421BC7}"/>
              </a:ext>
            </a:extLst>
          </p:cNvPr>
          <p:cNvSpPr/>
          <p:nvPr/>
        </p:nvSpPr>
        <p:spPr>
          <a:xfrm>
            <a:off x="232287" y="2648608"/>
            <a:ext cx="11786418" cy="3370153"/>
          </a:xfrm>
          <a:prstGeom prst="rect">
            <a:avLst/>
          </a:prstGeom>
        </p:spPr>
        <p:txBody>
          <a:bodyPr wrap="square">
            <a:spAutoFit/>
          </a:bodyPr>
          <a:lstStyle/>
          <a:p>
            <a:pPr marL="809625" indent="-269875" eaLnBrk="0">
              <a:spcBef>
                <a:spcPts val="600"/>
              </a:spcBef>
              <a:spcAft>
                <a:spcPts val="0"/>
              </a:spcAft>
            </a:pPr>
            <a:r>
              <a:rPr lang="en-US" altLang="zh-TW" u="sng" kern="100" dirty="0">
                <a:solidFill>
                  <a:srgbClr val="FF0000"/>
                </a:solidFill>
                <a:latin typeface="標楷體" panose="03000509000000000000" pitchFamily="65" charset="-120"/>
                <a:cs typeface="Times New Roman" panose="02020603050405020304" pitchFamily="18" charset="0"/>
              </a:rPr>
              <a:t>1.1</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說明發電設備類型與申請書一致：</a:t>
            </a:r>
            <a:b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ex</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 經確認設備為太陽能光電，且其發電量為案場內用自行使用，使用範圍包含</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048</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館及微電網試驗使用，其設備線路為</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PV</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變流器</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電表</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微電網</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儲能系統</a:t>
            </a:r>
            <a:endParaRPr lang="zh-TW" altLang="zh-TW"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u="sng" kern="100" dirty="0">
                <a:solidFill>
                  <a:srgbClr val="FF0000"/>
                </a:solidFill>
                <a:latin typeface="標楷體" panose="03000509000000000000" pitchFamily="65" charset="-120"/>
                <a:cs typeface="Times New Roman" panose="02020603050405020304" pitchFamily="18" charset="0"/>
              </a:rPr>
              <a:t>1.2</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說明發電設備之裝置位置與申請書一致，如變流器、電錶等設備有分開裝設者請額外說明：</a:t>
            </a:r>
            <a:b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ex</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：經確認其ＸＸ館為</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PV</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裝設位置</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實際負載</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、▽▽館為中控室、△△館包含為渦輪機組及儲能設備，與提供文件一致。</a:t>
            </a:r>
            <a:endParaRPr lang="zh-TW" altLang="zh-TW"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u="sng" kern="100" dirty="0">
                <a:solidFill>
                  <a:srgbClr val="FF0000"/>
                </a:solidFill>
                <a:latin typeface="標楷體" panose="03000509000000000000" pitchFamily="65" charset="-120"/>
                <a:cs typeface="Times New Roman" panose="02020603050405020304" pitchFamily="18" charset="0"/>
              </a:rPr>
              <a:t>1.3</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說明電力系統單線圖設計圖面及資料等相關文件，並確認是否有簽證或簽章：</a:t>
            </a:r>
            <a:b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ex</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：具備電力系統相關資料文件，由ＯＯ工業技師事務所周ＯＯ技師簽章，亦經過桃園區營業處檢驗課審核。</a:t>
            </a:r>
            <a:endParaRPr lang="en-US" altLang="zh-TW" kern="100" dirty="0">
              <a:latin typeface="Calibri" panose="020F0502020204030204" pitchFamily="34" charset="0"/>
              <a:ea typeface="標楷體" panose="03000509000000000000" pitchFamily="65" charset="-120"/>
              <a:cs typeface="Times New Roman" panose="02020603050405020304" pitchFamily="18" charset="0"/>
            </a:endParaRPr>
          </a:p>
          <a:p>
            <a:pPr marL="809625" indent="-269875" eaLnBrk="0">
              <a:spcBef>
                <a:spcPts val="600"/>
              </a:spcBef>
              <a:spcAft>
                <a:spcPts val="0"/>
              </a:spcAft>
            </a:pPr>
            <a:r>
              <a:rPr lang="en-US" altLang="zh-TW" u="sng" dirty="0">
                <a:solidFill>
                  <a:srgbClr val="FF0000"/>
                </a:solidFill>
                <a:latin typeface="標楷體" panose="03000509000000000000" pitchFamily="65" charset="-120"/>
                <a:cs typeface="Times New Roman" panose="02020603050405020304" pitchFamily="18" charset="0"/>
              </a:rPr>
              <a:t>1.4</a:t>
            </a:r>
            <a:r>
              <a:rPr lang="zh-TW" altLang="zh-TW" u="sng" dirty="0">
                <a:solidFill>
                  <a:srgbClr val="FF0000"/>
                </a:solidFill>
                <a:ea typeface="標楷體" panose="03000509000000000000" pitchFamily="65" charset="-120"/>
                <a:cs typeface="Times New Roman" panose="02020603050405020304" pitchFamily="18" charset="0"/>
              </a:rPr>
              <a:t>說明設備操作及維護負責人員：</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ex</a:t>
            </a:r>
            <a:r>
              <a:rPr lang="zh-TW" altLang="zh-TW" u="sng" dirty="0">
                <a:solidFill>
                  <a:srgbClr val="FF0000"/>
                </a:solidFill>
                <a:ea typeface="標楷體" panose="03000509000000000000" pitchFamily="65" charset="-120"/>
                <a:cs typeface="Times New Roman" panose="02020603050405020304" pitchFamily="18" charset="0"/>
              </a:rPr>
              <a:t>：經確認紀錄文件</a:t>
            </a:r>
            <a:r>
              <a:rPr lang="en-US" altLang="zh-TW" u="sng" dirty="0">
                <a:solidFill>
                  <a:srgbClr val="FF0000"/>
                </a:solidFill>
                <a:ea typeface="標楷體" panose="03000509000000000000" pitchFamily="65" charset="-120"/>
                <a:cs typeface="Times New Roman" panose="02020603050405020304" pitchFamily="18" charset="0"/>
              </a:rPr>
              <a:t>(</a:t>
            </a:r>
            <a:r>
              <a:rPr lang="zh-TW" altLang="zh-TW" u="sng" dirty="0">
                <a:solidFill>
                  <a:srgbClr val="FF0000"/>
                </a:solidFill>
                <a:ea typeface="標楷體" panose="03000509000000000000" pitchFamily="65" charset="-120"/>
                <a:cs typeface="Times New Roman" panose="02020603050405020304" pitchFamily="18" charset="0"/>
              </a:rPr>
              <a:t>文件編號：</a:t>
            </a:r>
            <a:r>
              <a:rPr lang="en-US" altLang="zh-TW" u="sng" dirty="0">
                <a:solidFill>
                  <a:srgbClr val="FF0000"/>
                </a:solidFill>
                <a:ea typeface="標楷體" panose="03000509000000000000" pitchFamily="65" charset="-120"/>
                <a:cs typeface="Times New Roman" panose="02020603050405020304" pitchFamily="18" charset="0"/>
              </a:rPr>
              <a:t>71-SGG-SOP-004-01)</a:t>
            </a:r>
            <a:r>
              <a:rPr lang="zh-TW" altLang="zh-TW" u="sng" dirty="0">
                <a:solidFill>
                  <a:srgbClr val="FF0000"/>
                </a:solidFill>
                <a:ea typeface="標楷體" panose="03000509000000000000" pitchFamily="65" charset="-120"/>
                <a:cs typeface="Times New Roman" panose="02020603050405020304" pitchFamily="18" charset="0"/>
              </a:rPr>
              <a:t>內詳細說明案場負責人為孫ＯＯ先生，其文件內容亦說明相關運轉、維護作業規範文件及發電、保養記錄。</a:t>
            </a:r>
            <a:endParaRPr lang="zh-TW" altLang="en-US" dirty="0"/>
          </a:p>
        </p:txBody>
      </p:sp>
      <p:pic>
        <p:nvPicPr>
          <p:cNvPr id="3" name="圖片 2">
            <a:extLst>
              <a:ext uri="{FF2B5EF4-FFF2-40B4-BE49-F238E27FC236}">
                <a16:creationId xmlns:a16="http://schemas.microsoft.com/office/drawing/2014/main" id="{700DAE6F-80F3-4B7F-A26C-B844826F86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5437" y="1516611"/>
            <a:ext cx="9053835" cy="5103877"/>
          </a:xfrm>
          <a:prstGeom prst="rect">
            <a:avLst/>
          </a:prstGeom>
        </p:spPr>
      </p:pic>
      <p:pic>
        <p:nvPicPr>
          <p:cNvPr id="13" name="圖片 12">
            <a:extLst>
              <a:ext uri="{FF2B5EF4-FFF2-40B4-BE49-F238E27FC236}">
                <a16:creationId xmlns:a16="http://schemas.microsoft.com/office/drawing/2014/main" id="{D2EA3F40-63C7-4230-B367-408CB5523F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7655" y="1641542"/>
            <a:ext cx="8610598" cy="4854013"/>
          </a:xfrm>
          <a:prstGeom prst="rect">
            <a:avLst/>
          </a:prstGeom>
        </p:spPr>
      </p:pic>
      <p:pic>
        <p:nvPicPr>
          <p:cNvPr id="14" name="圖片 13">
            <a:extLst>
              <a:ext uri="{FF2B5EF4-FFF2-40B4-BE49-F238E27FC236}">
                <a16:creationId xmlns:a16="http://schemas.microsoft.com/office/drawing/2014/main" id="{CC0BEB4C-1464-4577-8827-47F8FD5E65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26541" y="1613640"/>
            <a:ext cx="8881712" cy="5006848"/>
          </a:xfrm>
          <a:prstGeom prst="rect">
            <a:avLst/>
          </a:prstGeom>
        </p:spPr>
      </p:pic>
    </p:spTree>
    <p:extLst>
      <p:ext uri="{BB962C8B-B14F-4D97-AF65-F5344CB8AC3E}">
        <p14:creationId xmlns:p14="http://schemas.microsoft.com/office/powerpoint/2010/main" val="384027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a:t>
            </a:r>
            <a:r>
              <a:rPr lang="zh-TW" altLang="en-US" dirty="0"/>
              <a:t>設備查核內容</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14</a:t>
            </a:fld>
            <a:endParaRPr lang="zh-TW" altLang="en-US"/>
          </a:p>
        </p:txBody>
      </p:sp>
      <p:sp>
        <p:nvSpPr>
          <p:cNvPr id="5" name="矩形 4">
            <a:extLst>
              <a:ext uri="{FF2B5EF4-FFF2-40B4-BE49-F238E27FC236}">
                <a16:creationId xmlns:a16="http://schemas.microsoft.com/office/drawing/2014/main" id="{87F6208B-E866-416E-8307-5D051CB376E3}"/>
              </a:ext>
            </a:extLst>
          </p:cNvPr>
          <p:cNvSpPr/>
          <p:nvPr/>
        </p:nvSpPr>
        <p:spPr>
          <a:xfrm>
            <a:off x="786581" y="1052408"/>
            <a:ext cx="8662220" cy="2123658"/>
          </a:xfrm>
          <a:prstGeom prst="rect">
            <a:avLst/>
          </a:prstGeom>
        </p:spPr>
        <p:txBody>
          <a:bodyPr wrap="square">
            <a:spAutoFit/>
          </a:bodyPr>
          <a:lstStyle/>
          <a:p>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二</a:t>
            </a:r>
            <a:r>
              <a:rPr lang="en-US" altLang="zh-TW" sz="2400" b="1" dirty="0">
                <a:latin typeface="標楷體" panose="03000509000000000000" pitchFamily="65" charset="-120"/>
                <a:ea typeface="標楷體" panose="03000509000000000000" pitchFamily="65" charset="-120"/>
              </a:rPr>
              <a:t>) </a:t>
            </a:r>
            <a:r>
              <a:rPr lang="zh-TW" altLang="en-US" sz="2400" b="1" dirty="0">
                <a:latin typeface="標楷體" panose="03000509000000000000" pitchFamily="65" charset="-120"/>
                <a:ea typeface="標楷體" panose="03000509000000000000" pitchFamily="65" charset="-120"/>
              </a:rPr>
              <a:t>再生能源發電設備實際運轉情形</a:t>
            </a:r>
          </a:p>
          <a:p>
            <a:r>
              <a:rPr lang="en-US" altLang="zh-TW" dirty="0">
                <a:latin typeface="標楷體" panose="03000509000000000000" pitchFamily="65" charset="-120"/>
                <a:ea typeface="標楷體" panose="03000509000000000000" pitchFamily="65" charset="-120"/>
              </a:rPr>
              <a:t>2.1</a:t>
            </a:r>
            <a:r>
              <a:rPr lang="zh-TW" altLang="en-US" dirty="0">
                <a:latin typeface="標楷體" panose="03000509000000000000" pitchFamily="65" charset="-120"/>
                <a:ea typeface="標楷體" panose="03000509000000000000" pitchFamily="65" charset="-120"/>
              </a:rPr>
              <a:t>確認發電設備規格	             □是  □否  □不適用</a:t>
            </a:r>
          </a:p>
          <a:p>
            <a:r>
              <a:rPr lang="en-US" altLang="zh-TW" dirty="0">
                <a:latin typeface="標楷體" panose="03000509000000000000" pitchFamily="65" charset="-120"/>
                <a:ea typeface="標楷體" panose="03000509000000000000" pitchFamily="65" charset="-120"/>
              </a:rPr>
              <a:t>2.2</a:t>
            </a:r>
            <a:r>
              <a:rPr lang="zh-TW" altLang="en-US" dirty="0">
                <a:latin typeface="標楷體" panose="03000509000000000000" pitchFamily="65" charset="-120"/>
                <a:ea typeface="標楷體" panose="03000509000000000000" pitchFamily="65" charset="-120"/>
              </a:rPr>
              <a:t>確認發電設備之變流器設備	     □是  □否  □不適用</a:t>
            </a:r>
          </a:p>
          <a:p>
            <a:r>
              <a:rPr lang="en-US" altLang="zh-TW" dirty="0">
                <a:latin typeface="標楷體" panose="03000509000000000000" pitchFamily="65" charset="-120"/>
                <a:ea typeface="標楷體" panose="03000509000000000000" pitchFamily="65" charset="-120"/>
              </a:rPr>
              <a:t>2.3</a:t>
            </a:r>
            <a:r>
              <a:rPr lang="zh-TW" altLang="en-US" dirty="0">
                <a:latin typeface="標楷體" panose="03000509000000000000" pitchFamily="65" charset="-120"/>
                <a:ea typeface="標楷體" panose="03000509000000000000" pitchFamily="65" charset="-120"/>
              </a:rPr>
              <a:t>確認發電設備之變壓器設備	     □是  □否  □不適用</a:t>
            </a:r>
          </a:p>
          <a:p>
            <a:r>
              <a:rPr lang="en-US" altLang="zh-TW" dirty="0">
                <a:latin typeface="標楷體" panose="03000509000000000000" pitchFamily="65" charset="-120"/>
                <a:ea typeface="標楷體" panose="03000509000000000000" pitchFamily="65" charset="-120"/>
              </a:rPr>
              <a:t>2.4</a:t>
            </a:r>
            <a:r>
              <a:rPr lang="zh-TW" altLang="en-US" dirty="0">
                <a:latin typeface="標楷體" panose="03000509000000000000" pitchFamily="65" charset="-120"/>
                <a:ea typeface="標楷體" panose="03000509000000000000" pitchFamily="65" charset="-120"/>
              </a:rPr>
              <a:t>確認發電設備之變比器設備	     □是  □否  □不適用</a:t>
            </a:r>
          </a:p>
          <a:p>
            <a:r>
              <a:rPr lang="en-US" altLang="zh-TW" dirty="0">
                <a:latin typeface="標楷體" panose="03000509000000000000" pitchFamily="65" charset="-120"/>
                <a:ea typeface="標楷體" panose="03000509000000000000" pitchFamily="65" charset="-120"/>
              </a:rPr>
              <a:t>2.5</a:t>
            </a:r>
            <a:r>
              <a:rPr lang="zh-TW" altLang="en-US" dirty="0">
                <a:latin typeface="標楷體" panose="03000509000000000000" pitchFamily="65" charset="-120"/>
                <a:ea typeface="標楷體" panose="03000509000000000000" pitchFamily="65" charset="-120"/>
              </a:rPr>
              <a:t>確認發電設備之電表設備	     □是  □否  □不適用</a:t>
            </a:r>
          </a:p>
          <a:p>
            <a:r>
              <a:rPr lang="en-US" altLang="zh-TW" dirty="0">
                <a:latin typeface="標楷體" panose="03000509000000000000" pitchFamily="65" charset="-120"/>
                <a:ea typeface="標楷體" panose="03000509000000000000" pitchFamily="65" charset="-120"/>
              </a:rPr>
              <a:t>2.6</a:t>
            </a:r>
            <a:r>
              <a:rPr lang="zh-TW" altLang="en-US" dirty="0">
                <a:latin typeface="標楷體" panose="03000509000000000000" pitchFamily="65" charset="-120"/>
                <a:ea typeface="標楷體" panose="03000509000000000000" pitchFamily="65" charset="-120"/>
              </a:rPr>
              <a:t>確認發電電力各相是否平衡	     □是  □否  □不適用</a:t>
            </a:r>
          </a:p>
        </p:txBody>
      </p:sp>
      <p:sp>
        <p:nvSpPr>
          <p:cNvPr id="6" name="矩形 5">
            <a:extLst>
              <a:ext uri="{FF2B5EF4-FFF2-40B4-BE49-F238E27FC236}">
                <a16:creationId xmlns:a16="http://schemas.microsoft.com/office/drawing/2014/main" id="{66AE2ADC-3730-4883-B488-4EAE67421BC7}"/>
              </a:ext>
            </a:extLst>
          </p:cNvPr>
          <p:cNvSpPr/>
          <p:nvPr/>
        </p:nvSpPr>
        <p:spPr>
          <a:xfrm>
            <a:off x="202791" y="3083733"/>
            <a:ext cx="11786418" cy="3277820"/>
          </a:xfrm>
          <a:prstGeom prst="rect">
            <a:avLst/>
          </a:prstGeom>
        </p:spPr>
        <p:txBody>
          <a:bodyPr wrap="square">
            <a:spAutoFit/>
          </a:bodyPr>
          <a:lstStyle/>
          <a:p>
            <a:pPr marL="809625" indent="-269875" eaLnBrk="0">
              <a:spcBef>
                <a:spcPts val="600"/>
              </a:spcBef>
              <a:spcAft>
                <a:spcPts val="0"/>
              </a:spcAft>
            </a:pPr>
            <a:r>
              <a:rPr lang="en-US" altLang="zh-TW" sz="1400" u="sng" kern="100" dirty="0">
                <a:solidFill>
                  <a:srgbClr val="FF0000"/>
                </a:solidFill>
                <a:latin typeface="標楷體" panose="03000509000000000000" pitchFamily="65" charset="-120"/>
                <a:cs typeface="Times New Roman" panose="02020603050405020304" pitchFamily="18" charset="0"/>
              </a:rPr>
              <a:t>2.1</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說明發電設備</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太陽電池模板</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葉片轉子、原動機組</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水輪機、發電機</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之廠牌、型號、數量等資訊，並說明設備系統組合架構，確認發電設備規格是否與申請書及相關文件一致：</a:t>
            </a:r>
            <a:b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ex: </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經確認發電裝置廠牌為</a:t>
            </a:r>
            <a:r>
              <a:rPr lang="en-US" altLang="zh-TW" sz="1400" u="sng" kern="100" dirty="0" err="1">
                <a:solidFill>
                  <a:srgbClr val="FF0000"/>
                </a:solidFill>
                <a:latin typeface="Calibri" panose="020F0502020204030204" pitchFamily="34" charset="0"/>
                <a:ea typeface="標楷體" panose="03000509000000000000" pitchFamily="65" charset="-120"/>
                <a:cs typeface="Times New Roman" panose="02020603050405020304" pitchFamily="18" charset="0"/>
              </a:rPr>
              <a:t>Delsolar</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ＯＯ光電股份有限公司</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，其設備總裝置容量為</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0.24kWp*84pics=20.16kWp</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，其共分為</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4</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組系統模組，每組為</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0.24kWp*21pics=5.04kWp</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，與申請資料相符</a:t>
            </a:r>
            <a:endParaRPr lang="zh-TW" altLang="zh-TW" sz="1400"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sz="1400" u="sng" kern="100" dirty="0">
                <a:solidFill>
                  <a:srgbClr val="FF0000"/>
                </a:solidFill>
                <a:latin typeface="標楷體" panose="03000509000000000000" pitchFamily="65" charset="-120"/>
                <a:cs typeface="Times New Roman" panose="02020603050405020304" pitchFamily="18" charset="0"/>
              </a:rPr>
              <a:t>2.2</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說明本次發電設備使用變流器之廠牌、型號、數量、裝設位置等，並確認與發電設備系統組合架構數量是否一致。</a:t>
            </a:r>
            <a:b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ex: </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經確認</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Inverter</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使用台達電之</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AELTA RPI-M20</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，其具</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4</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組</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DC Input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，可接受目前</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4</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組系統，與基本資料相符</a:t>
            </a:r>
            <a:endParaRPr lang="zh-TW" altLang="zh-TW" sz="1400"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sz="1400" u="sng" kern="100" dirty="0">
                <a:solidFill>
                  <a:srgbClr val="FF0000"/>
                </a:solidFill>
                <a:latin typeface="標楷體" panose="03000509000000000000" pitchFamily="65" charset="-120"/>
                <a:cs typeface="Times New Roman" panose="02020603050405020304" pitchFamily="18" charset="0"/>
              </a:rPr>
              <a:t>2.3</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確認發電設備之變壓器設備。</a:t>
            </a:r>
            <a:b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ex:</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本次查核案場為自發自用，無需變壓設備。</a:t>
            </a:r>
            <a:endParaRPr lang="zh-TW" altLang="zh-TW" sz="1400"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sz="1400" u="sng" kern="100" dirty="0">
                <a:solidFill>
                  <a:srgbClr val="FF0000"/>
                </a:solidFill>
                <a:latin typeface="標楷體" panose="03000509000000000000" pitchFamily="65" charset="-120"/>
                <a:cs typeface="Times New Roman" panose="02020603050405020304" pitchFamily="18" charset="0"/>
              </a:rPr>
              <a:t>2.4</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說明是否搭配變比器，並說明其廠牌、型號及變比率。</a:t>
            </a:r>
            <a:b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ex:</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本次查核案場設備容量為</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20.16kWp</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，其發電量未超過電表可承受範圍，故無需變比設備。</a:t>
            </a:r>
            <a:endParaRPr lang="zh-TW" altLang="zh-TW" sz="1400"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sz="1400" u="sng" kern="100" dirty="0">
                <a:solidFill>
                  <a:srgbClr val="FF0000"/>
                </a:solidFill>
                <a:latin typeface="標楷體" panose="03000509000000000000" pitchFamily="65" charset="-120"/>
                <a:cs typeface="Times New Roman" panose="02020603050405020304" pitchFamily="18" charset="0"/>
              </a:rPr>
              <a:t>2.5</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說明發電設備使用電表之廠牌、型號、數量、表號、裝設位置及對應之裝置容量，如電錶為智慧型則說明其通訊介面，並確認其校驗之有效期限</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電錶安裝需經過檢定</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endParaRPr lang="en-US" altLang="zh-TW" sz="1400" kern="100" dirty="0">
              <a:latin typeface="Calibri" panose="020F0502020204030204" pitchFamily="34" charset="0"/>
              <a:ea typeface="標楷體" panose="03000509000000000000" pitchFamily="65" charset="-120"/>
              <a:cs typeface="Times New Roman" panose="02020603050405020304" pitchFamily="18" charset="0"/>
            </a:endParaRPr>
          </a:p>
          <a:p>
            <a:pPr marL="809625" indent="-269875" eaLnBrk="0">
              <a:spcBef>
                <a:spcPts val="600"/>
              </a:spcBef>
              <a:spcAft>
                <a:spcPts val="0"/>
              </a:spcAft>
            </a:pPr>
            <a:r>
              <a:rPr lang="en-US" altLang="zh-TW" sz="1400" u="sng" dirty="0">
                <a:solidFill>
                  <a:srgbClr val="FF0000"/>
                </a:solidFill>
                <a:latin typeface="標楷體" panose="03000509000000000000" pitchFamily="65" charset="-120"/>
                <a:cs typeface="Times New Roman" panose="02020603050405020304" pitchFamily="18" charset="0"/>
              </a:rPr>
              <a:t>2.6</a:t>
            </a:r>
            <a:r>
              <a:rPr lang="zh-TW" altLang="zh-TW" sz="1400" u="sng" dirty="0">
                <a:solidFill>
                  <a:srgbClr val="FF0000"/>
                </a:solidFill>
                <a:ea typeface="標楷體" panose="03000509000000000000" pitchFamily="65" charset="-120"/>
                <a:cs typeface="Times New Roman" panose="02020603050405020304" pitchFamily="18" charset="0"/>
              </a:rPr>
              <a:t>說明發電各相共幾組，是否有平衡或有其他維持平衡之保護系統</a:t>
            </a:r>
            <a:endParaRPr lang="zh-TW" altLang="en-US" sz="1400" dirty="0"/>
          </a:p>
        </p:txBody>
      </p:sp>
      <p:grpSp>
        <p:nvGrpSpPr>
          <p:cNvPr id="13" name="群組 12">
            <a:extLst>
              <a:ext uri="{FF2B5EF4-FFF2-40B4-BE49-F238E27FC236}">
                <a16:creationId xmlns:a16="http://schemas.microsoft.com/office/drawing/2014/main" id="{00A06C96-5109-47C6-B7ED-2928778DEFA2}"/>
              </a:ext>
            </a:extLst>
          </p:cNvPr>
          <p:cNvGrpSpPr/>
          <p:nvPr/>
        </p:nvGrpSpPr>
        <p:grpSpPr>
          <a:xfrm>
            <a:off x="648955" y="1960975"/>
            <a:ext cx="11241599" cy="3277820"/>
            <a:chOff x="-3697088" y="7936560"/>
            <a:chExt cx="11241599" cy="3277820"/>
          </a:xfrm>
        </p:grpSpPr>
        <p:pic>
          <p:nvPicPr>
            <p:cNvPr id="3" name="圖片 2">
              <a:extLst>
                <a:ext uri="{FF2B5EF4-FFF2-40B4-BE49-F238E27FC236}">
                  <a16:creationId xmlns:a16="http://schemas.microsoft.com/office/drawing/2014/main" id="{E3FF7E87-59F7-4176-A4E7-5E315528DB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97088" y="8115758"/>
              <a:ext cx="5152309" cy="3035856"/>
            </a:xfrm>
            <a:prstGeom prst="rect">
              <a:avLst/>
            </a:prstGeom>
          </p:spPr>
        </p:pic>
        <p:pic>
          <p:nvPicPr>
            <p:cNvPr id="7" name="圖片 6">
              <a:extLst>
                <a:ext uri="{FF2B5EF4-FFF2-40B4-BE49-F238E27FC236}">
                  <a16:creationId xmlns:a16="http://schemas.microsoft.com/office/drawing/2014/main" id="{D8AA7F82-6FD8-496F-A533-649386BBED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9943" y="7936560"/>
              <a:ext cx="5814568" cy="3277820"/>
            </a:xfrm>
            <a:prstGeom prst="rect">
              <a:avLst/>
            </a:prstGeom>
          </p:spPr>
        </p:pic>
      </p:grpSp>
      <p:pic>
        <p:nvPicPr>
          <p:cNvPr id="8" name="圖片 7">
            <a:extLst>
              <a:ext uri="{FF2B5EF4-FFF2-40B4-BE49-F238E27FC236}">
                <a16:creationId xmlns:a16="http://schemas.microsoft.com/office/drawing/2014/main" id="{1191572D-68BC-444D-A15D-ABE9F02E24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5245" y="1677841"/>
            <a:ext cx="8761972" cy="4939347"/>
          </a:xfrm>
          <a:prstGeom prst="rect">
            <a:avLst/>
          </a:prstGeom>
        </p:spPr>
      </p:pic>
      <p:pic>
        <p:nvPicPr>
          <p:cNvPr id="9" name="圖片 8">
            <a:extLst>
              <a:ext uri="{FF2B5EF4-FFF2-40B4-BE49-F238E27FC236}">
                <a16:creationId xmlns:a16="http://schemas.microsoft.com/office/drawing/2014/main" id="{998AEC8C-51AE-4BD3-9B42-7C58C44F57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5134" y="757930"/>
            <a:ext cx="3098734" cy="5507515"/>
          </a:xfrm>
          <a:prstGeom prst="rect">
            <a:avLst/>
          </a:prstGeom>
        </p:spPr>
      </p:pic>
      <p:grpSp>
        <p:nvGrpSpPr>
          <p:cNvPr id="12" name="群組 11">
            <a:extLst>
              <a:ext uri="{FF2B5EF4-FFF2-40B4-BE49-F238E27FC236}">
                <a16:creationId xmlns:a16="http://schemas.microsoft.com/office/drawing/2014/main" id="{2C68E13C-2F41-4F4D-8D81-9797C91DE48F}"/>
              </a:ext>
            </a:extLst>
          </p:cNvPr>
          <p:cNvGrpSpPr/>
          <p:nvPr/>
        </p:nvGrpSpPr>
        <p:grpSpPr>
          <a:xfrm>
            <a:off x="6197444" y="3459200"/>
            <a:ext cx="5571651" cy="3277820"/>
            <a:chOff x="11201398" y="1970242"/>
            <a:chExt cx="5571651" cy="3277820"/>
          </a:xfrm>
        </p:grpSpPr>
        <p:pic>
          <p:nvPicPr>
            <p:cNvPr id="10" name="圖片 9">
              <a:extLst>
                <a:ext uri="{FF2B5EF4-FFF2-40B4-BE49-F238E27FC236}">
                  <a16:creationId xmlns:a16="http://schemas.microsoft.com/office/drawing/2014/main" id="{7415A180-8421-4EB4-9BDA-92CFAC17F70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201398" y="1970242"/>
              <a:ext cx="2743201" cy="3104258"/>
            </a:xfrm>
            <a:prstGeom prst="rect">
              <a:avLst/>
            </a:prstGeom>
          </p:spPr>
        </p:pic>
        <p:pic>
          <p:nvPicPr>
            <p:cNvPr id="11" name="圖片 10">
              <a:extLst>
                <a:ext uri="{FF2B5EF4-FFF2-40B4-BE49-F238E27FC236}">
                  <a16:creationId xmlns:a16="http://schemas.microsoft.com/office/drawing/2014/main" id="{562AD55F-726E-4F64-AD1B-3B178A0DBFC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949825" y="1970242"/>
              <a:ext cx="2823224" cy="3277820"/>
            </a:xfrm>
            <a:prstGeom prst="rect">
              <a:avLst/>
            </a:prstGeom>
          </p:spPr>
        </p:pic>
      </p:grpSp>
    </p:spTree>
    <p:extLst>
      <p:ext uri="{BB962C8B-B14F-4D97-AF65-F5344CB8AC3E}">
        <p14:creationId xmlns:p14="http://schemas.microsoft.com/office/powerpoint/2010/main" val="167342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dirty="0"/>
              <a:t>3.</a:t>
            </a:r>
            <a:r>
              <a:rPr lang="zh-TW" altLang="en-US" dirty="0"/>
              <a:t>設備查核內容</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15</a:t>
            </a:fld>
            <a:endParaRPr lang="zh-TW" altLang="en-US"/>
          </a:p>
        </p:txBody>
      </p:sp>
      <p:sp>
        <p:nvSpPr>
          <p:cNvPr id="5" name="矩形 4">
            <a:extLst>
              <a:ext uri="{FF2B5EF4-FFF2-40B4-BE49-F238E27FC236}">
                <a16:creationId xmlns:a16="http://schemas.microsoft.com/office/drawing/2014/main" id="{87F6208B-E866-416E-8307-5D051CB376E3}"/>
              </a:ext>
            </a:extLst>
          </p:cNvPr>
          <p:cNvSpPr/>
          <p:nvPr/>
        </p:nvSpPr>
        <p:spPr>
          <a:xfrm>
            <a:off x="838200" y="1160916"/>
            <a:ext cx="9836898" cy="2308324"/>
          </a:xfrm>
          <a:prstGeom prst="rect">
            <a:avLst/>
          </a:prstGeom>
        </p:spPr>
        <p:txBody>
          <a:bodyPr wrap="square">
            <a:spAutoFit/>
          </a:bodyPr>
          <a:lstStyle/>
          <a:p>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三</a:t>
            </a:r>
            <a:r>
              <a:rPr lang="en-US" altLang="zh-TW" sz="2400" b="1" dirty="0">
                <a:latin typeface="標楷體" panose="03000509000000000000" pitchFamily="65" charset="-120"/>
                <a:ea typeface="標楷體" panose="03000509000000000000" pitchFamily="65" charset="-120"/>
              </a:rPr>
              <a:t>) </a:t>
            </a:r>
            <a:r>
              <a:rPr lang="zh-TW" altLang="en-US" sz="2400" b="1" dirty="0">
                <a:latin typeface="標楷體" panose="03000509000000000000" pitchFamily="65" charset="-120"/>
                <a:ea typeface="標楷體" panose="03000509000000000000" pitchFamily="65" charset="-120"/>
              </a:rPr>
              <a:t>用於支援設備之輔助設備或第三方電力使用情形</a:t>
            </a:r>
          </a:p>
          <a:p>
            <a:r>
              <a:rPr lang="en-US" altLang="zh-TW" sz="2400" dirty="0">
                <a:latin typeface="標楷體" panose="03000509000000000000" pitchFamily="65" charset="-120"/>
                <a:ea typeface="標楷體" panose="03000509000000000000" pitchFamily="65" charset="-120"/>
              </a:rPr>
              <a:t>3.1</a:t>
            </a:r>
            <a:r>
              <a:rPr lang="zh-TW" altLang="en-US" sz="2400" dirty="0">
                <a:latin typeface="標楷體" panose="03000509000000000000" pitchFamily="65" charset="-120"/>
                <a:ea typeface="標楷體" panose="03000509000000000000" pitchFamily="65" charset="-120"/>
              </a:rPr>
              <a:t>確認案場內之用電情況</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自發自用者免查</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□是  □否</a:t>
            </a:r>
          </a:p>
          <a:p>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補查核項目</a:t>
            </a:r>
            <a:r>
              <a:rPr lang="en-US" altLang="zh-TW" sz="2400" dirty="0">
                <a:latin typeface="標楷體" panose="03000509000000000000" pitchFamily="65" charset="-120"/>
                <a:ea typeface="標楷體" panose="03000509000000000000" pitchFamily="65" charset="-120"/>
              </a:rPr>
              <a:t>)	</a:t>
            </a:r>
          </a:p>
          <a:p>
            <a:r>
              <a:rPr lang="en-US" altLang="zh-TW" sz="2400" dirty="0">
                <a:latin typeface="標楷體" panose="03000509000000000000" pitchFamily="65" charset="-120"/>
                <a:ea typeface="標楷體" panose="03000509000000000000" pitchFamily="65" charset="-120"/>
              </a:rPr>
              <a:t>3.2</a:t>
            </a:r>
            <a:r>
              <a:rPr lang="zh-TW" altLang="en-US" sz="2400" dirty="0">
                <a:latin typeface="標楷體" panose="03000509000000000000" pitchFamily="65" charset="-120"/>
                <a:ea typeface="標楷體" panose="03000509000000000000" pitchFamily="65" charset="-120"/>
              </a:rPr>
              <a:t>確認案場內之外購電力</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自發自用者免查</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□是  □否</a:t>
            </a:r>
          </a:p>
          <a:p>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補查核項目</a:t>
            </a:r>
            <a:r>
              <a:rPr lang="en-US" altLang="zh-TW" sz="2400" dirty="0">
                <a:latin typeface="標楷體" panose="03000509000000000000" pitchFamily="65" charset="-120"/>
                <a:ea typeface="標楷體" panose="03000509000000000000" pitchFamily="65" charset="-120"/>
              </a:rPr>
              <a:t>_</a:t>
            </a:r>
            <a:r>
              <a:rPr lang="zh-TW" altLang="en-US" sz="2400" dirty="0">
                <a:latin typeface="標楷體" panose="03000509000000000000" pitchFamily="65" charset="-120"/>
                <a:ea typeface="標楷體" panose="03000509000000000000" pitchFamily="65" charset="-120"/>
              </a:rPr>
              <a:t>若是，則需要照片</a:t>
            </a:r>
            <a:r>
              <a:rPr lang="en-US" altLang="zh-TW" sz="2400" dirty="0">
                <a:latin typeface="標楷體" panose="03000509000000000000" pitchFamily="65" charset="-120"/>
                <a:ea typeface="標楷體" panose="03000509000000000000" pitchFamily="65" charset="-120"/>
              </a:rPr>
              <a:t>)	</a:t>
            </a:r>
          </a:p>
          <a:p>
            <a:r>
              <a:rPr lang="en-US" altLang="zh-TW" sz="2400" dirty="0">
                <a:latin typeface="標楷體" panose="03000509000000000000" pitchFamily="65" charset="-120"/>
                <a:ea typeface="標楷體" panose="03000509000000000000" pitchFamily="65" charset="-120"/>
              </a:rPr>
              <a:t>3.3</a:t>
            </a:r>
            <a:r>
              <a:rPr lang="zh-TW" altLang="en-US" sz="2400" dirty="0">
                <a:latin typeface="標楷體" panose="03000509000000000000" pitchFamily="65" charset="-120"/>
                <a:ea typeface="標楷體" panose="03000509000000000000" pitchFamily="65" charset="-120"/>
              </a:rPr>
              <a:t>確認廠內其他非再生能源發電機組。	      □是  □否</a:t>
            </a:r>
          </a:p>
        </p:txBody>
      </p:sp>
      <p:sp>
        <p:nvSpPr>
          <p:cNvPr id="6" name="矩形 5">
            <a:extLst>
              <a:ext uri="{FF2B5EF4-FFF2-40B4-BE49-F238E27FC236}">
                <a16:creationId xmlns:a16="http://schemas.microsoft.com/office/drawing/2014/main" id="{66AE2ADC-3730-4883-B488-4EAE67421BC7}"/>
              </a:ext>
            </a:extLst>
          </p:cNvPr>
          <p:cNvSpPr/>
          <p:nvPr/>
        </p:nvSpPr>
        <p:spPr>
          <a:xfrm>
            <a:off x="301115" y="3423585"/>
            <a:ext cx="10691351" cy="1862048"/>
          </a:xfrm>
          <a:prstGeom prst="rect">
            <a:avLst/>
          </a:prstGeom>
        </p:spPr>
        <p:txBody>
          <a:bodyPr wrap="square">
            <a:spAutoFit/>
          </a:bodyPr>
          <a:lstStyle/>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3.1</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說明案場內之用電情況。</a:t>
            </a:r>
            <a:endPar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3.2</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說明案場內之外購電力</a:t>
            </a:r>
            <a:endPar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3.3</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說明廠內之發電機</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緊急電源</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直流電源設備及蓄電池等與申請發電設備之並聯情形</a:t>
            </a:r>
          </a:p>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ex: </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確認現場包含</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1</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組為鍋爐發電機，使用丙烷為燃料發電，非再生能源發電機組，發電量併入微電網，其發電量計算使用獨立電表，未與本次申請設備合併。</a:t>
            </a:r>
          </a:p>
        </p:txBody>
      </p:sp>
    </p:spTree>
    <p:extLst>
      <p:ext uri="{BB962C8B-B14F-4D97-AF65-F5344CB8AC3E}">
        <p14:creationId xmlns:p14="http://schemas.microsoft.com/office/powerpoint/2010/main" val="260031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dirty="0"/>
              <a:t>3.</a:t>
            </a:r>
            <a:r>
              <a:rPr lang="zh-TW" altLang="en-US" dirty="0"/>
              <a:t>設備查核內容</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16</a:t>
            </a:fld>
            <a:endParaRPr lang="zh-TW" altLang="en-US"/>
          </a:p>
        </p:txBody>
      </p:sp>
      <p:sp>
        <p:nvSpPr>
          <p:cNvPr id="6" name="矩形 5">
            <a:extLst>
              <a:ext uri="{FF2B5EF4-FFF2-40B4-BE49-F238E27FC236}">
                <a16:creationId xmlns:a16="http://schemas.microsoft.com/office/drawing/2014/main" id="{66AE2ADC-3730-4883-B488-4EAE67421BC7}"/>
              </a:ext>
            </a:extLst>
          </p:cNvPr>
          <p:cNvSpPr/>
          <p:nvPr/>
        </p:nvSpPr>
        <p:spPr>
          <a:xfrm>
            <a:off x="676583" y="3010631"/>
            <a:ext cx="8833054" cy="2169825"/>
          </a:xfrm>
          <a:prstGeom prst="rect">
            <a:avLst/>
          </a:prstGeom>
        </p:spPr>
        <p:txBody>
          <a:bodyPr wrap="square">
            <a:spAutoFit/>
          </a:bodyPr>
          <a:lstStyle/>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4.1</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經視察現場設備運作情況，如現場發現有停機之情況，請申請人代表</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負責人員說明原因及後續維護之情形。</a:t>
            </a:r>
          </a:p>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4.2</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說明發電設備之發電設備操作程序、保養作業程序</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紀錄、設備異常紀錄等文件，其相關文件是否經負責人員簽名確認。</a:t>
            </a:r>
          </a:p>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4.3</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相關作業人員是否有相關操作維護等訓練紀錄。</a:t>
            </a:r>
          </a:p>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ex:</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提供人員教育訓練簡報及訓練記錄文件佐證</a:t>
            </a:r>
          </a:p>
        </p:txBody>
      </p:sp>
      <p:sp>
        <p:nvSpPr>
          <p:cNvPr id="11" name="矩形 10">
            <a:extLst>
              <a:ext uri="{FF2B5EF4-FFF2-40B4-BE49-F238E27FC236}">
                <a16:creationId xmlns:a16="http://schemas.microsoft.com/office/drawing/2014/main" id="{338DA62B-FF0F-488A-B074-5BD987B9C5A1}"/>
              </a:ext>
            </a:extLst>
          </p:cNvPr>
          <p:cNvSpPr/>
          <p:nvPr/>
        </p:nvSpPr>
        <p:spPr>
          <a:xfrm>
            <a:off x="1140544" y="1367435"/>
            <a:ext cx="8180438" cy="1569660"/>
          </a:xfrm>
          <a:prstGeom prst="rect">
            <a:avLst/>
          </a:prstGeom>
        </p:spPr>
        <p:txBody>
          <a:bodyPr wrap="square">
            <a:spAutoFit/>
          </a:bodyPr>
          <a:lstStyle/>
          <a:p>
            <a:r>
              <a:rPr lang="zh-TW" altLang="en-US" sz="2400" b="1" dirty="0">
                <a:latin typeface="標楷體" panose="03000509000000000000" pitchFamily="65" charset="-120"/>
                <a:ea typeface="標楷體" panose="03000509000000000000" pitchFamily="65" charset="-120"/>
              </a:rPr>
              <a:t>(四)再生能源發電設備維護運作規範及保養文件</a:t>
            </a:r>
          </a:p>
          <a:p>
            <a:r>
              <a:rPr lang="zh-TW" altLang="en-US" sz="2400" dirty="0">
                <a:latin typeface="標楷體" panose="03000509000000000000" pitchFamily="65" charset="-120"/>
                <a:ea typeface="標楷體" panose="03000509000000000000" pitchFamily="65" charset="-120"/>
              </a:rPr>
              <a:t>4.1發電設備運作情況是否正常?	        □是  □否</a:t>
            </a:r>
          </a:p>
          <a:p>
            <a:r>
              <a:rPr lang="zh-TW" altLang="en-US" sz="2400" dirty="0">
                <a:latin typeface="標楷體" panose="03000509000000000000" pitchFamily="65" charset="-120"/>
                <a:ea typeface="標楷體" panose="03000509000000000000" pitchFamily="65" charset="-120"/>
              </a:rPr>
              <a:t>4.2發電設備維護保養情況是否正常?   	  □是  □否</a:t>
            </a:r>
          </a:p>
          <a:p>
            <a:r>
              <a:rPr lang="zh-TW" altLang="en-US" sz="2400" dirty="0">
                <a:latin typeface="標楷體" panose="03000509000000000000" pitchFamily="65" charset="-120"/>
                <a:ea typeface="標楷體" panose="03000509000000000000" pitchFamily="65" charset="-120"/>
              </a:rPr>
              <a:t>4.3人員教育訓練情況	              □是  □否</a:t>
            </a:r>
          </a:p>
        </p:txBody>
      </p:sp>
    </p:spTree>
    <p:extLst>
      <p:ext uri="{BB962C8B-B14F-4D97-AF65-F5344CB8AC3E}">
        <p14:creationId xmlns:p14="http://schemas.microsoft.com/office/powerpoint/2010/main" val="4232906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dirty="0"/>
              <a:t>3.</a:t>
            </a:r>
            <a:r>
              <a:rPr lang="zh-TW" altLang="en-US" dirty="0"/>
              <a:t>設備查核內容</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17</a:t>
            </a:fld>
            <a:endParaRPr lang="zh-TW" altLang="en-US"/>
          </a:p>
        </p:txBody>
      </p:sp>
      <p:sp>
        <p:nvSpPr>
          <p:cNvPr id="6" name="矩形 5">
            <a:extLst>
              <a:ext uri="{FF2B5EF4-FFF2-40B4-BE49-F238E27FC236}">
                <a16:creationId xmlns:a16="http://schemas.microsoft.com/office/drawing/2014/main" id="{66AE2ADC-3730-4883-B488-4EAE67421BC7}"/>
              </a:ext>
            </a:extLst>
          </p:cNvPr>
          <p:cNvSpPr/>
          <p:nvPr/>
        </p:nvSpPr>
        <p:spPr>
          <a:xfrm>
            <a:off x="0" y="3009031"/>
            <a:ext cx="11786418" cy="3647152"/>
          </a:xfrm>
          <a:prstGeom prst="rect">
            <a:avLst/>
          </a:prstGeom>
        </p:spPr>
        <p:txBody>
          <a:bodyPr wrap="square">
            <a:spAutoFit/>
          </a:bodyPr>
          <a:lstStyle/>
          <a:p>
            <a:pPr marL="809625" indent="-269875" eaLnBrk="0">
              <a:spcBef>
                <a:spcPts val="600"/>
              </a:spcBef>
              <a:spcAft>
                <a:spcPts val="0"/>
              </a:spcAft>
            </a:pPr>
            <a:r>
              <a:rPr lang="en-US" altLang="zh-TW" u="sng" kern="100" dirty="0">
                <a:solidFill>
                  <a:srgbClr val="FF0000"/>
                </a:solidFill>
                <a:latin typeface="標楷體" panose="03000509000000000000" pitchFamily="65" charset="-120"/>
                <a:cs typeface="Times New Roman" panose="02020603050405020304" pitchFamily="18" charset="0"/>
              </a:rPr>
              <a:t>5.1</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說明案場是否具備發電設備之電量、電壓、電流等記錄設備及網路通訊設備。</a:t>
            </a:r>
            <a:endParaRPr lang="zh-TW" altLang="zh-TW"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u="sng" kern="100" dirty="0">
                <a:solidFill>
                  <a:srgbClr val="FF0000"/>
                </a:solidFill>
                <a:latin typeface="標楷體" panose="03000509000000000000" pitchFamily="65" charset="-120"/>
                <a:cs typeface="Times New Roman" panose="02020603050405020304" pitchFamily="18" charset="0"/>
              </a:rPr>
              <a:t>5.2</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說明案場是否裝置日照度感測器</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風速計</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水流計等環境監測設備，並確認其是否有記錄功能。</a:t>
            </a:r>
            <a:endParaRPr lang="zh-TW" altLang="zh-TW"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u="sng" kern="100" dirty="0">
                <a:solidFill>
                  <a:srgbClr val="FF0000"/>
                </a:solidFill>
                <a:latin typeface="標楷體" panose="03000509000000000000" pitchFamily="65" charset="-120"/>
                <a:cs typeface="Times New Roman" panose="02020603050405020304" pitchFamily="18" charset="0"/>
              </a:rPr>
              <a:t>5.3</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請簡述下列事項</a:t>
            </a:r>
            <a:b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(1)</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設備保護系統運作機制</a:t>
            </a:r>
            <a:r>
              <a:rPr lang="zh-TW" altLang="en-US"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(2)</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接地設施</a:t>
            </a:r>
            <a:r>
              <a:rPr lang="zh-TW" altLang="en-US"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(3)</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避雷設施</a:t>
            </a:r>
            <a:endParaRPr lang="en-US" altLang="zh-TW" kern="100" dirty="0">
              <a:latin typeface="Calibri" panose="020F0502020204030204" pitchFamily="34" charset="0"/>
              <a:ea typeface="標楷體" panose="03000509000000000000" pitchFamily="65" charset="-120"/>
              <a:cs typeface="Times New Roman" panose="02020603050405020304" pitchFamily="18" charset="0"/>
            </a:endParaRPr>
          </a:p>
          <a:p>
            <a:pPr marL="809625" indent="-269875" eaLnBrk="0">
              <a:spcBef>
                <a:spcPts val="600"/>
              </a:spcBef>
              <a:spcAft>
                <a:spcPts val="0"/>
              </a:spcAft>
            </a:pPr>
            <a:r>
              <a:rPr lang="en-US" altLang="zh-TW" u="sng" dirty="0">
                <a:solidFill>
                  <a:srgbClr val="FF0000"/>
                </a:solidFill>
                <a:latin typeface="標楷體" panose="03000509000000000000" pitchFamily="65" charset="-120"/>
                <a:cs typeface="Times New Roman" panose="02020603050405020304" pitchFamily="18" charset="0"/>
              </a:rPr>
              <a:t>5.4</a:t>
            </a:r>
            <a:r>
              <a:rPr lang="zh-TW" altLang="zh-TW" u="sng" dirty="0">
                <a:solidFill>
                  <a:srgbClr val="FF0000"/>
                </a:solidFill>
                <a:ea typeface="標楷體" panose="03000509000000000000" pitchFamily="65" charset="-120"/>
                <a:cs typeface="Times New Roman" panose="02020603050405020304" pitchFamily="18" charset="0"/>
              </a:rPr>
              <a:t>簡述下列事項</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(1)</a:t>
            </a:r>
            <a:r>
              <a:rPr lang="zh-TW" altLang="zh-TW" u="sng" dirty="0">
                <a:solidFill>
                  <a:srgbClr val="FF0000"/>
                </a:solidFill>
                <a:ea typeface="標楷體" panose="03000509000000000000" pitchFamily="65" charset="-120"/>
                <a:cs typeface="Times New Roman" panose="02020603050405020304" pitchFamily="18" charset="0"/>
              </a:rPr>
              <a:t>系統型號、建置日期、運作年限；</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(2)</a:t>
            </a:r>
            <a:r>
              <a:rPr lang="zh-TW" altLang="zh-TW" u="sng" dirty="0">
                <a:solidFill>
                  <a:srgbClr val="FF0000"/>
                </a:solidFill>
                <a:ea typeface="標楷體" panose="03000509000000000000" pitchFamily="65" charset="-120"/>
                <a:cs typeface="Times New Roman" panose="02020603050405020304" pitchFamily="18" charset="0"/>
              </a:rPr>
              <a:t>輸入電源模式</a:t>
            </a:r>
            <a:r>
              <a:rPr lang="en-US" altLang="zh-TW" u="sng" dirty="0">
                <a:solidFill>
                  <a:srgbClr val="FF0000"/>
                </a:solidFill>
                <a:ea typeface="標楷體" panose="03000509000000000000" pitchFamily="65" charset="-120"/>
                <a:cs typeface="Times New Roman" panose="02020603050405020304" pitchFamily="18" charset="0"/>
              </a:rPr>
              <a:t>(ex </a:t>
            </a:r>
            <a:r>
              <a:rPr lang="zh-TW" altLang="zh-TW" u="sng" dirty="0">
                <a:solidFill>
                  <a:srgbClr val="FF0000"/>
                </a:solidFill>
                <a:ea typeface="標楷體" panose="03000509000000000000" pitchFamily="65" charset="-120"/>
                <a:cs typeface="Times New Roman" panose="02020603050405020304" pitchFamily="18" charset="0"/>
              </a:rPr>
              <a:t>能源型式</a:t>
            </a:r>
            <a:r>
              <a:rPr lang="en-US" altLang="zh-TW" u="sng" dirty="0">
                <a:solidFill>
                  <a:srgbClr val="FF0000"/>
                </a:solidFill>
                <a:ea typeface="標楷體" panose="03000509000000000000" pitchFamily="65" charset="-120"/>
                <a:cs typeface="Times New Roman" panose="02020603050405020304" pitchFamily="18" charset="0"/>
              </a:rPr>
              <a:t>/</a:t>
            </a:r>
            <a:r>
              <a:rPr lang="zh-TW" altLang="zh-TW" u="sng" dirty="0">
                <a:solidFill>
                  <a:srgbClr val="FF0000"/>
                </a:solidFill>
                <a:ea typeface="標楷體" panose="03000509000000000000" pitchFamily="65" charset="-120"/>
                <a:cs typeface="Times New Roman" panose="02020603050405020304" pitchFamily="18" charset="0"/>
              </a:rPr>
              <a:t>發電設備裝置容量</a:t>
            </a:r>
            <a:r>
              <a:rPr lang="en-US" altLang="zh-TW" u="sng" dirty="0">
                <a:solidFill>
                  <a:srgbClr val="FF0000"/>
                </a:solidFill>
                <a:ea typeface="標楷體" panose="03000509000000000000" pitchFamily="65" charset="-120"/>
                <a:cs typeface="Times New Roman" panose="02020603050405020304" pitchFamily="18" charset="0"/>
              </a:rPr>
              <a:t>)</a:t>
            </a:r>
            <a:r>
              <a:rPr lang="zh-TW" altLang="zh-TW" u="sng" dirty="0">
                <a:solidFill>
                  <a:srgbClr val="FF0000"/>
                </a:solidFill>
                <a:ea typeface="標楷體" panose="03000509000000000000" pitchFamily="65" charset="-120"/>
                <a:cs typeface="Times New Roman" panose="02020603050405020304" pitchFamily="18" charset="0"/>
              </a:rPr>
              <a:t>；</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(3</a:t>
            </a:r>
            <a:r>
              <a:rPr lang="zh-TW" altLang="zh-TW" u="sng" dirty="0">
                <a:solidFill>
                  <a:srgbClr val="FF0000"/>
                </a:solidFill>
                <a:ea typeface="標楷體" panose="03000509000000000000" pitchFamily="65" charset="-120"/>
                <a:cs typeface="Times New Roman" panose="02020603050405020304" pitchFamily="18" charset="0"/>
              </a:rPr>
              <a:t>確認儲能技術</a:t>
            </a:r>
            <a:r>
              <a:rPr lang="en-US" altLang="zh-TW" u="sng" dirty="0">
                <a:solidFill>
                  <a:srgbClr val="FF0000"/>
                </a:solidFill>
                <a:ea typeface="標楷體" panose="03000509000000000000" pitchFamily="65" charset="-120"/>
                <a:cs typeface="Times New Roman" panose="02020603050405020304" pitchFamily="18" charset="0"/>
              </a:rPr>
              <a:t>(ex</a:t>
            </a:r>
            <a:r>
              <a:rPr lang="zh-TW" altLang="zh-TW" u="sng" dirty="0">
                <a:solidFill>
                  <a:srgbClr val="FF0000"/>
                </a:solidFill>
                <a:ea typeface="標楷體" panose="03000509000000000000" pitchFamily="65" charset="-120"/>
                <a:cs typeface="Times New Roman" panose="02020603050405020304" pitchFamily="18" charset="0"/>
              </a:rPr>
              <a:t>鋰鐵電池</a:t>
            </a:r>
            <a:r>
              <a:rPr lang="en-US" altLang="zh-TW" u="sng" dirty="0">
                <a:solidFill>
                  <a:srgbClr val="FF0000"/>
                </a:solidFill>
                <a:ea typeface="標楷體" panose="03000509000000000000" pitchFamily="65" charset="-120"/>
                <a:cs typeface="Times New Roman" panose="02020603050405020304" pitchFamily="18" charset="0"/>
              </a:rPr>
              <a:t>)</a:t>
            </a:r>
            <a:r>
              <a:rPr lang="zh-TW" altLang="zh-TW" u="sng" dirty="0">
                <a:solidFill>
                  <a:srgbClr val="FF0000"/>
                </a:solidFill>
                <a:ea typeface="標楷體" panose="03000509000000000000" pitchFamily="65" charset="-120"/>
                <a:cs typeface="Times New Roman" panose="02020603050405020304" pitchFamily="18" charset="0"/>
              </a:rPr>
              <a:t>；</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(4)</a:t>
            </a:r>
            <a:r>
              <a:rPr lang="zh-TW" altLang="zh-TW" u="sng" dirty="0">
                <a:solidFill>
                  <a:srgbClr val="FF0000"/>
                </a:solidFill>
                <a:ea typeface="標楷體" panose="03000509000000000000" pitchFamily="65" charset="-120"/>
                <a:cs typeface="Times New Roman" panose="02020603050405020304" pitchFamily="18" charset="0"/>
              </a:rPr>
              <a:t>儲能額定容量</a:t>
            </a:r>
            <a:r>
              <a:rPr lang="en-US" altLang="zh-TW" u="sng" dirty="0">
                <a:solidFill>
                  <a:srgbClr val="FF0000"/>
                </a:solidFill>
                <a:ea typeface="標楷體" panose="03000509000000000000" pitchFamily="65" charset="-120"/>
                <a:cs typeface="Times New Roman" panose="02020603050405020304" pitchFamily="18" charset="0"/>
              </a:rPr>
              <a:t>(kWh)</a:t>
            </a:r>
            <a:r>
              <a:rPr lang="zh-TW" altLang="zh-TW" u="sng" dirty="0">
                <a:solidFill>
                  <a:srgbClr val="FF0000"/>
                </a:solidFill>
                <a:ea typeface="標楷體" panose="03000509000000000000" pitchFamily="65" charset="-120"/>
                <a:cs typeface="Times New Roman" panose="02020603050405020304" pitchFamily="18" charset="0"/>
              </a:rPr>
              <a:t>、儲能電量</a:t>
            </a:r>
            <a:r>
              <a:rPr lang="en-US" altLang="zh-TW" u="sng" dirty="0">
                <a:solidFill>
                  <a:srgbClr val="FF0000"/>
                </a:solidFill>
                <a:ea typeface="標楷體" panose="03000509000000000000" pitchFamily="65" charset="-120"/>
                <a:cs typeface="Times New Roman" panose="02020603050405020304" pitchFamily="18" charset="0"/>
              </a:rPr>
              <a:t>(kW)</a:t>
            </a:r>
            <a:r>
              <a:rPr lang="zh-TW" altLang="zh-TW" u="sng" dirty="0">
                <a:solidFill>
                  <a:srgbClr val="FF0000"/>
                </a:solidFill>
                <a:ea typeface="標楷體" panose="03000509000000000000" pitchFamily="65" charset="-120"/>
                <a:cs typeface="Times New Roman" panose="02020603050405020304" pitchFamily="18" charset="0"/>
              </a:rPr>
              <a:t>；</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(5)</a:t>
            </a:r>
            <a:r>
              <a:rPr lang="zh-TW" altLang="zh-TW" u="sng" dirty="0">
                <a:solidFill>
                  <a:srgbClr val="FF0000"/>
                </a:solidFill>
                <a:ea typeface="標楷體" panose="03000509000000000000" pitchFamily="65" charset="-120"/>
                <a:cs typeface="Times New Roman" panose="02020603050405020304" pitchFamily="18" charset="0"/>
              </a:rPr>
              <a:t>應用情境、併網情況；</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(6)</a:t>
            </a:r>
            <a:r>
              <a:rPr lang="zh-TW" altLang="zh-TW" u="sng" dirty="0">
                <a:solidFill>
                  <a:srgbClr val="FF0000"/>
                </a:solidFill>
                <a:ea typeface="標楷體" panose="03000509000000000000" pitchFamily="65" charset="-120"/>
                <a:cs typeface="Times New Roman" panose="02020603050405020304" pitchFamily="18" charset="0"/>
              </a:rPr>
              <a:t>相關檢測報告及紀錄</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(7)</a:t>
            </a:r>
            <a:r>
              <a:rPr lang="zh-TW" altLang="zh-TW" u="sng" dirty="0">
                <a:solidFill>
                  <a:srgbClr val="FF0000"/>
                </a:solidFill>
                <a:ea typeface="標楷體" panose="03000509000000000000" pitchFamily="65" charset="-120"/>
                <a:cs typeface="Times New Roman" panose="02020603050405020304" pitchFamily="18" charset="0"/>
              </a:rPr>
              <a:t>案場照片</a:t>
            </a:r>
            <a:endParaRPr lang="zh-TW" altLang="en-US" dirty="0"/>
          </a:p>
        </p:txBody>
      </p:sp>
      <p:sp>
        <p:nvSpPr>
          <p:cNvPr id="10" name="矩形 9">
            <a:extLst>
              <a:ext uri="{FF2B5EF4-FFF2-40B4-BE49-F238E27FC236}">
                <a16:creationId xmlns:a16="http://schemas.microsoft.com/office/drawing/2014/main" id="{B3EA7470-36CF-48DE-BA29-D23C241DAD7D}"/>
              </a:ext>
            </a:extLst>
          </p:cNvPr>
          <p:cNvSpPr/>
          <p:nvPr/>
        </p:nvSpPr>
        <p:spPr>
          <a:xfrm>
            <a:off x="442452" y="1004779"/>
            <a:ext cx="11680721" cy="2123658"/>
          </a:xfrm>
          <a:prstGeom prst="rect">
            <a:avLst/>
          </a:prstGeom>
        </p:spPr>
        <p:txBody>
          <a:bodyPr wrap="square">
            <a:spAutoFit/>
          </a:bodyPr>
          <a:lstStyle/>
          <a:p>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五</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其他相關設備設置情況</a:t>
            </a:r>
          </a:p>
          <a:p>
            <a:r>
              <a:rPr lang="en-US" altLang="zh-TW" dirty="0">
                <a:latin typeface="標楷體" panose="03000509000000000000" pitchFamily="65" charset="-120"/>
                <a:ea typeface="標楷體" panose="03000509000000000000" pitchFamily="65" charset="-120"/>
              </a:rPr>
              <a:t>5.1</a:t>
            </a:r>
            <a:r>
              <a:rPr lang="zh-TW" altLang="en-US" dirty="0">
                <a:latin typeface="標楷體" panose="03000509000000000000" pitchFamily="65" charset="-120"/>
                <a:ea typeface="標楷體" panose="03000509000000000000" pitchFamily="65" charset="-120"/>
              </a:rPr>
              <a:t>案場是否具中控系統及資訊儲存之設備，並可提供中心平台提供即時發電量資訊	□是  □否</a:t>
            </a:r>
          </a:p>
          <a:p>
            <a:r>
              <a:rPr lang="en-US" altLang="zh-TW" dirty="0">
                <a:latin typeface="標楷體" panose="03000509000000000000" pitchFamily="65" charset="-120"/>
                <a:ea typeface="標楷體" panose="03000509000000000000" pitchFamily="65" charset="-120"/>
              </a:rPr>
              <a:t>5.2</a:t>
            </a:r>
            <a:r>
              <a:rPr lang="zh-TW" altLang="en-US" dirty="0">
                <a:latin typeface="標楷體" panose="03000509000000000000" pitchFamily="65" charset="-120"/>
                <a:ea typeface="標楷體" panose="03000509000000000000" pitchFamily="65" charset="-120"/>
              </a:rPr>
              <a:t>確認環境因子監測設備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是  □否</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5.3</a:t>
            </a:r>
            <a:r>
              <a:rPr lang="zh-TW" altLang="en-US" dirty="0">
                <a:latin typeface="標楷體" panose="03000509000000000000" pitchFamily="65" charset="-120"/>
                <a:ea typeface="標楷體" panose="03000509000000000000" pitchFamily="65" charset="-120"/>
              </a:rPr>
              <a:t>案場之保護系統	                                                        □是  □否</a:t>
            </a:r>
          </a:p>
          <a:p>
            <a:r>
              <a:rPr lang="en-US" altLang="zh-TW" dirty="0">
                <a:latin typeface="標楷體" panose="03000509000000000000" pitchFamily="65" charset="-120"/>
                <a:ea typeface="標楷體" panose="03000509000000000000" pitchFamily="65" charset="-120"/>
              </a:rPr>
              <a:t>5.4</a:t>
            </a:r>
            <a:r>
              <a:rPr lang="zh-TW" altLang="en-US" dirty="0">
                <a:latin typeface="標楷體" panose="03000509000000000000" pitchFamily="65" charset="-120"/>
                <a:ea typeface="標楷體" panose="03000509000000000000" pitchFamily="65" charset="-120"/>
              </a:rPr>
              <a:t>案場是否具儲能設備	                                                        □是  □否</a:t>
            </a:r>
          </a:p>
          <a:p>
            <a:r>
              <a:rPr lang="en-US" altLang="zh-TW" dirty="0">
                <a:latin typeface="標楷體" panose="03000509000000000000" pitchFamily="65" charset="-120"/>
                <a:ea typeface="標楷體" panose="03000509000000000000" pitchFamily="65" charset="-120"/>
              </a:rPr>
              <a:t>5.5</a:t>
            </a:r>
            <a:r>
              <a:rPr lang="zh-TW" altLang="en-US" dirty="0">
                <a:latin typeface="標楷體" panose="03000509000000000000" pitchFamily="65" charset="-120"/>
                <a:ea typeface="標楷體" panose="03000509000000000000" pitchFamily="65" charset="-120"/>
              </a:rPr>
              <a:t>是否有裝設甲烷濃度計，運作是否正常及是否與基本資料相符</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生質能適用</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是  □否</a:t>
            </a:r>
          </a:p>
          <a:p>
            <a:r>
              <a:rPr lang="en-US" altLang="zh-TW" dirty="0">
                <a:latin typeface="標楷體" panose="03000509000000000000" pitchFamily="65" charset="-120"/>
                <a:ea typeface="標楷體" panose="03000509000000000000" pitchFamily="65" charset="-120"/>
              </a:rPr>
              <a:t>5.6</a:t>
            </a:r>
            <a:r>
              <a:rPr lang="zh-TW" altLang="en-US" dirty="0">
                <a:latin typeface="標楷體" panose="03000509000000000000" pitchFamily="65" charset="-120"/>
                <a:ea typeface="標楷體" panose="03000509000000000000" pitchFamily="65" charset="-120"/>
              </a:rPr>
              <a:t>是否有裝設甲烷流量計，運作是否正常及是否與基本資料相符</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生質能適用</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是  □否</a:t>
            </a:r>
          </a:p>
        </p:txBody>
      </p:sp>
      <p:pic>
        <p:nvPicPr>
          <p:cNvPr id="3" name="圖片 2">
            <a:extLst>
              <a:ext uri="{FF2B5EF4-FFF2-40B4-BE49-F238E27FC236}">
                <a16:creationId xmlns:a16="http://schemas.microsoft.com/office/drawing/2014/main" id="{82076636-FC5C-4C9D-A8C2-C9DAECDE6F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416" y="1463460"/>
            <a:ext cx="8614791" cy="4847003"/>
          </a:xfrm>
          <a:prstGeom prst="rect">
            <a:avLst/>
          </a:prstGeom>
        </p:spPr>
      </p:pic>
      <p:pic>
        <p:nvPicPr>
          <p:cNvPr id="5" name="圖片 4">
            <a:extLst>
              <a:ext uri="{FF2B5EF4-FFF2-40B4-BE49-F238E27FC236}">
                <a16:creationId xmlns:a16="http://schemas.microsoft.com/office/drawing/2014/main" id="{8C874ED8-5903-4E0D-8DE0-35AB831FD7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75270" y="5384643"/>
            <a:ext cx="3175273" cy="1000125"/>
          </a:xfrm>
          <a:prstGeom prst="rect">
            <a:avLst/>
          </a:prstGeom>
        </p:spPr>
      </p:pic>
      <p:pic>
        <p:nvPicPr>
          <p:cNvPr id="7" name="圖片 6">
            <a:extLst>
              <a:ext uri="{FF2B5EF4-FFF2-40B4-BE49-F238E27FC236}">
                <a16:creationId xmlns:a16="http://schemas.microsoft.com/office/drawing/2014/main" id="{3BC57399-7A67-44BA-BA87-E5DE90E42F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89511" y="4606889"/>
            <a:ext cx="2356273" cy="1777879"/>
          </a:xfrm>
          <a:prstGeom prst="rect">
            <a:avLst/>
          </a:prstGeom>
        </p:spPr>
      </p:pic>
    </p:spTree>
    <p:extLst>
      <p:ext uri="{BB962C8B-B14F-4D97-AF65-F5344CB8AC3E}">
        <p14:creationId xmlns:p14="http://schemas.microsoft.com/office/powerpoint/2010/main" val="202741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p:txBody>
          <a:bodyPr>
            <a:normAutofit/>
          </a:bodyPr>
          <a:lstStyle/>
          <a:p>
            <a:pPr>
              <a:defRPr/>
            </a:pPr>
            <a:fld id="{A3123B0A-8C24-43FB-9672-8C66CB8018F5}" type="slidenum">
              <a:rPr lang="zh-TW" altLang="en-US" smtClean="0">
                <a:latin typeface="Times New Roman" pitchFamily="18" charset="0"/>
              </a:rPr>
              <a:pPr>
                <a:defRPr/>
              </a:pPr>
              <a:t>18</a:t>
            </a:fld>
            <a:endParaRPr lang="zh-TW" altLang="en-US">
              <a:latin typeface="Times New Roman" pitchFamily="18" charset="0"/>
            </a:endParaRPr>
          </a:p>
        </p:txBody>
      </p:sp>
      <p:sp>
        <p:nvSpPr>
          <p:cNvPr id="8" name="矩形 7"/>
          <p:cNvSpPr/>
          <p:nvPr/>
        </p:nvSpPr>
        <p:spPr>
          <a:xfrm>
            <a:off x="1642428" y="6143907"/>
            <a:ext cx="3671198" cy="407484"/>
          </a:xfrm>
          <a:prstGeom prst="rect">
            <a:avLst/>
          </a:prstGeom>
        </p:spPr>
        <p:txBody>
          <a:bodyPr wrap="none">
            <a:spAutoFit/>
          </a:bodyPr>
          <a:lstStyle/>
          <a:p>
            <a:r>
              <a:rPr lang="zh-TW" altLang="en-US" sz="2048" dirty="0">
                <a:latin typeface="Times New Roman" pitchFamily="18" charset="0"/>
                <a:ea typeface="標楷體" pitchFamily="65" charset="-120"/>
              </a:rPr>
              <a:t>確認</a:t>
            </a:r>
            <a:r>
              <a:rPr lang="en-US" altLang="zh-TW" sz="2048" dirty="0">
                <a:latin typeface="Times New Roman" pitchFamily="18" charset="0"/>
                <a:ea typeface="標楷體" pitchFamily="65" charset="-120"/>
              </a:rPr>
              <a:t>PV</a:t>
            </a:r>
            <a:r>
              <a:rPr lang="zh-TW" altLang="en-US" sz="2048" dirty="0">
                <a:latin typeface="Times New Roman" pitchFamily="18" charset="0"/>
                <a:ea typeface="標楷體" pitchFamily="65" charset="-120"/>
              </a:rPr>
              <a:t>發電系統屬於何種形式</a:t>
            </a:r>
          </a:p>
        </p:txBody>
      </p:sp>
      <p:sp>
        <p:nvSpPr>
          <p:cNvPr id="9" name="矩形 8"/>
          <p:cNvSpPr/>
          <p:nvPr/>
        </p:nvSpPr>
        <p:spPr>
          <a:xfrm>
            <a:off x="7406170" y="6295548"/>
            <a:ext cx="2813591" cy="407484"/>
          </a:xfrm>
          <a:prstGeom prst="rect">
            <a:avLst/>
          </a:prstGeom>
        </p:spPr>
        <p:txBody>
          <a:bodyPr wrap="none">
            <a:spAutoFit/>
          </a:bodyPr>
          <a:lstStyle/>
          <a:p>
            <a:r>
              <a:rPr lang="zh-TW" altLang="en-US" sz="2048" dirty="0">
                <a:latin typeface="Times New Roman" pitchFamily="18" charset="0"/>
                <a:ea typeface="標楷體" pitchFamily="65" charset="-120"/>
              </a:rPr>
              <a:t>確認電路直流分接線箱</a:t>
            </a:r>
          </a:p>
        </p:txBody>
      </p:sp>
      <p:sp>
        <p:nvSpPr>
          <p:cNvPr id="10" name="矩形 9"/>
          <p:cNvSpPr/>
          <p:nvPr/>
        </p:nvSpPr>
        <p:spPr>
          <a:xfrm>
            <a:off x="7850673" y="3131386"/>
            <a:ext cx="2024913" cy="407484"/>
          </a:xfrm>
          <a:prstGeom prst="rect">
            <a:avLst/>
          </a:prstGeom>
        </p:spPr>
        <p:txBody>
          <a:bodyPr wrap="none">
            <a:spAutoFit/>
          </a:bodyPr>
          <a:lstStyle/>
          <a:p>
            <a:r>
              <a:rPr lang="zh-TW" altLang="en-US" sz="2048" dirty="0">
                <a:latin typeface="Times New Roman" pitchFamily="18" charset="0"/>
                <a:ea typeface="標楷體" pitchFamily="65" charset="-120"/>
              </a:rPr>
              <a:t>確認發電</a:t>
            </a:r>
            <a:r>
              <a:rPr lang="zh-TW" altLang="zh-TW" sz="2048" dirty="0">
                <a:latin typeface="Times New Roman" pitchFamily="18" charset="0"/>
                <a:ea typeface="標楷體" pitchFamily="65" charset="-120"/>
              </a:rPr>
              <a:t>廠</a:t>
            </a:r>
            <a:r>
              <a:rPr lang="zh-TW" altLang="en-US" sz="2048" dirty="0">
                <a:latin typeface="Times New Roman" pitchFamily="18" charset="0"/>
                <a:ea typeface="標楷體" pitchFamily="65" charset="-120"/>
              </a:rPr>
              <a:t>名稱</a:t>
            </a:r>
          </a:p>
        </p:txBody>
      </p:sp>
      <p:sp>
        <p:nvSpPr>
          <p:cNvPr id="11" name="矩形 10"/>
          <p:cNvSpPr/>
          <p:nvPr/>
        </p:nvSpPr>
        <p:spPr>
          <a:xfrm>
            <a:off x="1932448" y="3307940"/>
            <a:ext cx="2024913" cy="407484"/>
          </a:xfrm>
          <a:prstGeom prst="rect">
            <a:avLst/>
          </a:prstGeom>
        </p:spPr>
        <p:txBody>
          <a:bodyPr wrap="none">
            <a:spAutoFit/>
          </a:bodyPr>
          <a:lstStyle/>
          <a:p>
            <a:r>
              <a:rPr lang="zh-TW" altLang="en-US" sz="2048" dirty="0">
                <a:latin typeface="Times New Roman" pitchFamily="18" charset="0"/>
                <a:ea typeface="標楷體" pitchFamily="65" charset="-120"/>
              </a:rPr>
              <a:t>確認發電</a:t>
            </a:r>
            <a:r>
              <a:rPr lang="zh-TW" altLang="zh-TW" sz="2048" dirty="0">
                <a:latin typeface="Times New Roman" pitchFamily="18" charset="0"/>
                <a:ea typeface="標楷體" pitchFamily="65" charset="-120"/>
              </a:rPr>
              <a:t>廠</a:t>
            </a:r>
            <a:r>
              <a:rPr lang="zh-TW" altLang="en-US" sz="2048" dirty="0">
                <a:latin typeface="Times New Roman" pitchFamily="18" charset="0"/>
                <a:ea typeface="標楷體" pitchFamily="65" charset="-120"/>
              </a:rPr>
              <a:t>位置</a:t>
            </a:r>
          </a:p>
        </p:txBody>
      </p:sp>
      <p:pic>
        <p:nvPicPr>
          <p:cNvPr id="13" name="圖片 12" descr="F:\03-20追蹤會議\DCIM (03-16台中pv及太陽光電)\Camera\IMG_20170316_112426.jpg.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9681" y="1093822"/>
            <a:ext cx="2692049" cy="883825"/>
          </a:xfrm>
          <a:prstGeom prst="rect">
            <a:avLst/>
          </a:prstGeom>
          <a:noFill/>
          <a:ln w="9525">
            <a:noFill/>
            <a:miter lim="800000"/>
            <a:headEnd/>
            <a:tailEnd/>
          </a:ln>
        </p:spPr>
      </p:pic>
      <p:pic>
        <p:nvPicPr>
          <p:cNvPr id="15" name="圖片 14"/>
          <p:cNvPicPr>
            <a:picLocks noChangeAspect="1"/>
          </p:cNvPicPr>
          <p:nvPr/>
        </p:nvPicPr>
        <p:blipFill>
          <a:blip r:embed="rId3"/>
          <a:stretch>
            <a:fillRect/>
          </a:stretch>
        </p:blipFill>
        <p:spPr>
          <a:xfrm>
            <a:off x="523100" y="4024871"/>
            <a:ext cx="5918323" cy="2066925"/>
          </a:xfrm>
          <a:prstGeom prst="rect">
            <a:avLst/>
          </a:prstGeom>
        </p:spPr>
      </p:pic>
      <p:pic>
        <p:nvPicPr>
          <p:cNvPr id="16" name="圖片 15"/>
          <p:cNvPicPr>
            <a:picLocks noChangeAspect="1"/>
          </p:cNvPicPr>
          <p:nvPr/>
        </p:nvPicPr>
        <p:blipFill>
          <a:blip r:embed="rId4"/>
          <a:stretch>
            <a:fillRect/>
          </a:stretch>
        </p:blipFill>
        <p:spPr>
          <a:xfrm>
            <a:off x="6867130" y="1222975"/>
            <a:ext cx="4914095" cy="1913926"/>
          </a:xfrm>
          <a:prstGeom prst="rect">
            <a:avLst/>
          </a:prstGeom>
        </p:spPr>
      </p:pic>
      <p:pic>
        <p:nvPicPr>
          <p:cNvPr id="24" name="圖片 2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826624" y="3580816"/>
            <a:ext cx="2359522" cy="3069945"/>
          </a:xfrm>
          <a:prstGeom prst="rect">
            <a:avLst/>
          </a:prstGeom>
        </p:spPr>
      </p:pic>
      <p:pic>
        <p:nvPicPr>
          <p:cNvPr id="25" name="圖片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79" y="2157528"/>
            <a:ext cx="2628481" cy="1151698"/>
          </a:xfrm>
          <a:prstGeom prst="rect">
            <a:avLst/>
          </a:prstGeom>
        </p:spPr>
      </p:pic>
      <p:pic>
        <p:nvPicPr>
          <p:cNvPr id="26" name="圖片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51728" y="2183089"/>
            <a:ext cx="2605526" cy="1141641"/>
          </a:xfrm>
          <a:prstGeom prst="rect">
            <a:avLst/>
          </a:prstGeom>
        </p:spPr>
      </p:pic>
      <p:pic>
        <p:nvPicPr>
          <p:cNvPr id="27" name="圖片 2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75557" y="1093821"/>
            <a:ext cx="2367062" cy="1037155"/>
          </a:xfrm>
          <a:prstGeom prst="rect">
            <a:avLst/>
          </a:prstGeom>
        </p:spPr>
      </p:pic>
      <p:sp>
        <p:nvSpPr>
          <p:cNvPr id="28" name="向右箭號 27"/>
          <p:cNvSpPr/>
          <p:nvPr/>
        </p:nvSpPr>
        <p:spPr>
          <a:xfrm>
            <a:off x="6679092" y="4755747"/>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29" name="向右箭號 28"/>
          <p:cNvSpPr/>
          <p:nvPr/>
        </p:nvSpPr>
        <p:spPr>
          <a:xfrm>
            <a:off x="6034867" y="1977645"/>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30" name="向右箭號 29"/>
          <p:cNvSpPr/>
          <p:nvPr/>
        </p:nvSpPr>
        <p:spPr>
          <a:xfrm rot="8236764">
            <a:off x="6177736" y="3178296"/>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19" name="標題 1"/>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r>
              <a:rPr lang="en-US" altLang="zh-TW" dirty="0"/>
              <a:t>(</a:t>
            </a:r>
            <a:r>
              <a:rPr lang="zh-TW" altLang="en-US" dirty="0"/>
              <a:t>一</a:t>
            </a:r>
            <a:r>
              <a:rPr lang="en-US" altLang="zh-TW" dirty="0"/>
              <a:t>)-</a:t>
            </a:r>
            <a:r>
              <a:rPr lang="zh-TW" altLang="en-US" dirty="0"/>
              <a:t>太陽能</a:t>
            </a:r>
          </a:p>
        </p:txBody>
      </p:sp>
    </p:spTree>
    <p:extLst>
      <p:ext uri="{BB962C8B-B14F-4D97-AF65-F5344CB8AC3E}">
        <p14:creationId xmlns:p14="http://schemas.microsoft.com/office/powerpoint/2010/main" val="3132581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p:txBody>
          <a:bodyPr>
            <a:normAutofit/>
          </a:bodyPr>
          <a:lstStyle/>
          <a:p>
            <a:pPr>
              <a:defRPr/>
            </a:pPr>
            <a:fld id="{A3123B0A-8C24-43FB-9672-8C66CB8018F5}" type="slidenum">
              <a:rPr lang="zh-TW" altLang="en-US" smtClean="0">
                <a:latin typeface="Times New Roman" pitchFamily="18" charset="0"/>
              </a:rPr>
              <a:pPr>
                <a:defRPr/>
              </a:pPr>
              <a:t>19</a:t>
            </a:fld>
            <a:endParaRPr lang="zh-TW" altLang="en-US" dirty="0">
              <a:latin typeface="Times New Roman" pitchFamily="18" charset="0"/>
            </a:endParaRPr>
          </a:p>
        </p:txBody>
      </p:sp>
      <p:sp>
        <p:nvSpPr>
          <p:cNvPr id="9" name="矩形 8"/>
          <p:cNvSpPr/>
          <p:nvPr/>
        </p:nvSpPr>
        <p:spPr>
          <a:xfrm>
            <a:off x="7577881" y="6303884"/>
            <a:ext cx="2024913" cy="407484"/>
          </a:xfrm>
          <a:prstGeom prst="rect">
            <a:avLst/>
          </a:prstGeom>
        </p:spPr>
        <p:txBody>
          <a:bodyPr wrap="none">
            <a:spAutoFit/>
          </a:bodyPr>
          <a:lstStyle/>
          <a:p>
            <a:r>
              <a:rPr lang="zh-TW" altLang="en-US" sz="2048" dirty="0">
                <a:latin typeface="Times New Roman" pitchFamily="18" charset="0"/>
                <a:ea typeface="標楷體" pitchFamily="65" charset="-120"/>
              </a:rPr>
              <a:t>確認低壓配電盤</a:t>
            </a:r>
          </a:p>
        </p:txBody>
      </p:sp>
      <p:sp>
        <p:nvSpPr>
          <p:cNvPr id="10" name="矩形 9"/>
          <p:cNvSpPr/>
          <p:nvPr/>
        </p:nvSpPr>
        <p:spPr>
          <a:xfrm>
            <a:off x="7680846" y="3137444"/>
            <a:ext cx="2024913" cy="407484"/>
          </a:xfrm>
          <a:prstGeom prst="rect">
            <a:avLst/>
          </a:prstGeom>
        </p:spPr>
        <p:txBody>
          <a:bodyPr wrap="none">
            <a:spAutoFit/>
          </a:bodyPr>
          <a:lstStyle/>
          <a:p>
            <a:r>
              <a:rPr lang="zh-TW" altLang="en-US" sz="2048" dirty="0">
                <a:latin typeface="Times New Roman" pitchFamily="18" charset="0"/>
                <a:ea typeface="標楷體" pitchFamily="65" charset="-120"/>
              </a:rPr>
              <a:t>確認直流開關箱</a:t>
            </a:r>
          </a:p>
        </p:txBody>
      </p:sp>
      <p:sp>
        <p:nvSpPr>
          <p:cNvPr id="11" name="矩形 10"/>
          <p:cNvSpPr/>
          <p:nvPr/>
        </p:nvSpPr>
        <p:spPr>
          <a:xfrm>
            <a:off x="2134830" y="2926807"/>
            <a:ext cx="2024913" cy="407484"/>
          </a:xfrm>
          <a:prstGeom prst="rect">
            <a:avLst/>
          </a:prstGeom>
        </p:spPr>
        <p:txBody>
          <a:bodyPr wrap="none">
            <a:spAutoFit/>
          </a:bodyPr>
          <a:lstStyle/>
          <a:p>
            <a:r>
              <a:rPr lang="zh-TW" altLang="en-US" sz="2048" dirty="0">
                <a:latin typeface="Times New Roman" pitchFamily="18" charset="0"/>
                <a:ea typeface="標楷體" pitchFamily="65" charset="-120"/>
              </a:rPr>
              <a:t>確認直流配電箱</a:t>
            </a:r>
          </a:p>
        </p:txBody>
      </p:sp>
      <p:pic>
        <p:nvPicPr>
          <p:cNvPr id="3" name="圖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5994" y="1095650"/>
            <a:ext cx="3200708" cy="1869903"/>
          </a:xfrm>
          <a:prstGeom prst="rect">
            <a:avLst/>
          </a:prstGeom>
        </p:spPr>
      </p:pic>
      <p:sp>
        <p:nvSpPr>
          <p:cNvPr id="6" name="AutoShape 4" descr="「主變壓器」的圖片搜尋結果"/>
          <p:cNvSpPr>
            <a:spLocks noChangeAspect="1" noChangeArrowheads="1"/>
          </p:cNvSpPr>
          <p:nvPr/>
        </p:nvSpPr>
        <p:spPr bwMode="auto">
          <a:xfrm>
            <a:off x="426313" y="-144463"/>
            <a:ext cx="3912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620" tIns="46810" rIns="93620" bIns="46810" numCol="1" anchor="t" anchorCtr="0" compatLnSpc="1">
            <a:prstTxWarp prst="textNoShape">
              <a:avLst/>
            </a:prstTxWarp>
          </a:bodyPr>
          <a:lstStyle/>
          <a:p>
            <a:endParaRPr lang="zh-TW" altLang="en-US" sz="2048">
              <a:latin typeface="Times New Roman" pitchFamily="18" charset="0"/>
              <a:ea typeface="標楷體" pitchFamily="65" charset="-120"/>
            </a:endParaRPr>
          </a:p>
        </p:txBody>
      </p:sp>
      <p:sp>
        <p:nvSpPr>
          <p:cNvPr id="17" name="矩形 16"/>
          <p:cNvSpPr/>
          <p:nvPr/>
        </p:nvSpPr>
        <p:spPr>
          <a:xfrm>
            <a:off x="1022321" y="3193189"/>
            <a:ext cx="7534014" cy="261610"/>
          </a:xfrm>
          <a:prstGeom prst="rect">
            <a:avLst/>
          </a:prstGeom>
        </p:spPr>
        <p:txBody>
          <a:bodyPr wrap="square">
            <a:spAutoFit/>
          </a:bodyPr>
          <a:lstStyle/>
          <a:p>
            <a:r>
              <a:rPr lang="zh-TW" altLang="en-US" sz="1075" dirty="0">
                <a:latin typeface="Times New Roman" pitchFamily="18" charset="0"/>
                <a:ea typeface="標楷體" pitchFamily="65" charset="-120"/>
              </a:rPr>
              <a:t>http://www.hjjh.kh.edu.tw/toyphysics/21/energy/1.htm</a:t>
            </a:r>
          </a:p>
        </p:txBody>
      </p:sp>
      <p:pic>
        <p:nvPicPr>
          <p:cNvPr id="19" name="圖片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0096" y="4077072"/>
            <a:ext cx="3835101" cy="2241030"/>
          </a:xfrm>
          <a:prstGeom prst="rect">
            <a:avLst/>
          </a:prstGeom>
        </p:spPr>
      </p:pic>
      <p:sp>
        <p:nvSpPr>
          <p:cNvPr id="21" name="向右箭號 20"/>
          <p:cNvSpPr/>
          <p:nvPr/>
        </p:nvSpPr>
        <p:spPr>
          <a:xfrm>
            <a:off x="5570947" y="1829042"/>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22" name="向右箭號 21"/>
          <p:cNvSpPr/>
          <p:nvPr/>
        </p:nvSpPr>
        <p:spPr>
          <a:xfrm rot="10800000">
            <a:off x="5665706" y="4832258"/>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23" name="向右箭號 22"/>
          <p:cNvSpPr/>
          <p:nvPr/>
        </p:nvSpPr>
        <p:spPr>
          <a:xfrm rot="5400000">
            <a:off x="8340308" y="3367060"/>
            <a:ext cx="432048" cy="92442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pic>
        <p:nvPicPr>
          <p:cNvPr id="20" name="圖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0987" y="1166421"/>
            <a:ext cx="4562008" cy="1998896"/>
          </a:xfrm>
          <a:prstGeom prst="rect">
            <a:avLst/>
          </a:prstGeom>
        </p:spPr>
      </p:pic>
      <p:pic>
        <p:nvPicPr>
          <p:cNvPr id="26" name="圖片 25"/>
          <p:cNvPicPr>
            <a:picLocks noChangeAspect="1"/>
          </p:cNvPicPr>
          <p:nvPr/>
        </p:nvPicPr>
        <p:blipFill>
          <a:blip r:embed="rId5"/>
          <a:stretch>
            <a:fillRect/>
          </a:stretch>
        </p:blipFill>
        <p:spPr>
          <a:xfrm>
            <a:off x="978962" y="4150898"/>
            <a:ext cx="4309701" cy="1839180"/>
          </a:xfrm>
          <a:prstGeom prst="rect">
            <a:avLst/>
          </a:prstGeom>
        </p:spPr>
      </p:pic>
      <p:sp>
        <p:nvSpPr>
          <p:cNvPr id="27" name="矩形 26"/>
          <p:cNvSpPr/>
          <p:nvPr/>
        </p:nvSpPr>
        <p:spPr>
          <a:xfrm>
            <a:off x="1657963" y="5990077"/>
            <a:ext cx="2983509" cy="407484"/>
          </a:xfrm>
          <a:prstGeom prst="rect">
            <a:avLst/>
          </a:prstGeom>
        </p:spPr>
        <p:txBody>
          <a:bodyPr wrap="none">
            <a:spAutoFit/>
          </a:bodyPr>
          <a:lstStyle/>
          <a:p>
            <a:r>
              <a:rPr lang="zh-TW" altLang="en-US" sz="2048" dirty="0">
                <a:latin typeface="Times New Roman" pitchFamily="18" charset="0"/>
                <a:ea typeface="標楷體" pitchFamily="65" charset="-120"/>
              </a:rPr>
              <a:t>確認電力調節器</a:t>
            </a:r>
            <a:r>
              <a:rPr lang="en-US" altLang="zh-TW" sz="2048" dirty="0">
                <a:latin typeface="Times New Roman" pitchFamily="18" charset="0"/>
                <a:ea typeface="標楷體" pitchFamily="65" charset="-120"/>
              </a:rPr>
              <a:t>(</a:t>
            </a:r>
            <a:r>
              <a:rPr lang="zh-TW" altLang="en-US" sz="2048" dirty="0">
                <a:latin typeface="Times New Roman" pitchFamily="18" charset="0"/>
                <a:ea typeface="標楷體" pitchFamily="65" charset="-120"/>
              </a:rPr>
              <a:t>逆變器</a:t>
            </a:r>
            <a:r>
              <a:rPr lang="en-US" altLang="zh-TW" sz="2048" dirty="0">
                <a:latin typeface="Times New Roman" pitchFamily="18" charset="0"/>
                <a:ea typeface="標楷體" pitchFamily="65" charset="-120"/>
              </a:rPr>
              <a:t>)</a:t>
            </a:r>
            <a:endParaRPr lang="zh-TW" altLang="en-US" sz="2048" dirty="0">
              <a:latin typeface="Times New Roman" pitchFamily="18" charset="0"/>
              <a:ea typeface="標楷體" pitchFamily="65" charset="-120"/>
            </a:endParaRPr>
          </a:p>
        </p:txBody>
      </p:sp>
      <p:sp>
        <p:nvSpPr>
          <p:cNvPr id="28" name="矩形 27"/>
          <p:cNvSpPr/>
          <p:nvPr/>
        </p:nvSpPr>
        <p:spPr>
          <a:xfrm>
            <a:off x="1176539" y="6274513"/>
            <a:ext cx="5869411" cy="249940"/>
          </a:xfrm>
          <a:prstGeom prst="rect">
            <a:avLst/>
          </a:prstGeom>
        </p:spPr>
        <p:txBody>
          <a:bodyPr>
            <a:spAutoFit/>
          </a:bodyPr>
          <a:lstStyle/>
          <a:p>
            <a:r>
              <a:rPr lang="zh-TW" altLang="en-US" sz="1024" dirty="0">
                <a:latin typeface="Times New Roman" pitchFamily="18" charset="0"/>
                <a:ea typeface="標楷體" pitchFamily="65" charset="-120"/>
              </a:rPr>
              <a:t>http://www.xhsolar88.com/jswd/tyngfnbqnz_1.html</a:t>
            </a:r>
          </a:p>
        </p:txBody>
      </p:sp>
      <p:sp>
        <p:nvSpPr>
          <p:cNvPr id="24" name="標題 1"/>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r>
              <a:rPr lang="en-US" altLang="zh-TW" dirty="0"/>
              <a:t>(</a:t>
            </a:r>
            <a:r>
              <a:rPr lang="zh-TW" altLang="en-US" dirty="0"/>
              <a:t>二</a:t>
            </a:r>
            <a:r>
              <a:rPr lang="en-US" altLang="zh-TW" dirty="0"/>
              <a:t>)-</a:t>
            </a:r>
            <a:r>
              <a:rPr lang="zh-TW" altLang="en-US" dirty="0"/>
              <a:t>太陽能</a:t>
            </a:r>
          </a:p>
        </p:txBody>
      </p:sp>
    </p:spTree>
    <p:extLst>
      <p:ext uri="{BB962C8B-B14F-4D97-AF65-F5344CB8AC3E}">
        <p14:creationId xmlns:p14="http://schemas.microsoft.com/office/powerpoint/2010/main" val="177166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500" y="402330"/>
            <a:ext cx="6191250" cy="785604"/>
          </a:xfrm>
        </p:spPr>
        <p:txBody>
          <a:bodyPr>
            <a:noAutofit/>
          </a:bodyPr>
          <a:lstStyle/>
          <a:p>
            <a:r>
              <a:rPr lang="zh-TW" altLang="en-US" dirty="0"/>
              <a:t>摘要</a:t>
            </a:r>
          </a:p>
        </p:txBody>
      </p:sp>
      <p:sp>
        <p:nvSpPr>
          <p:cNvPr id="3" name="內容版面配置區 2"/>
          <p:cNvSpPr>
            <a:spLocks noGrp="1"/>
          </p:cNvSpPr>
          <p:nvPr>
            <p:ph idx="1"/>
          </p:nvPr>
        </p:nvSpPr>
        <p:spPr>
          <a:xfrm>
            <a:off x="1944782" y="997432"/>
            <a:ext cx="9660031" cy="5739918"/>
          </a:xfrm>
        </p:spPr>
        <p:txBody>
          <a:bodyPr>
            <a:noAutofit/>
          </a:bodyPr>
          <a:lstStyle/>
          <a:p>
            <a:pPr marL="514350" indent="-514350">
              <a:lnSpc>
                <a:spcPct val="100000"/>
              </a:lnSpc>
              <a:spcBef>
                <a:spcPts val="600"/>
              </a:spcBef>
              <a:buFont typeface="+mj-lt"/>
              <a:buAutoNum type="arabicPeriod"/>
            </a:pPr>
            <a:r>
              <a:rPr lang="zh-TW" altLang="en-US" sz="3600" dirty="0"/>
              <a:t>相關申請表格取得說明</a:t>
            </a:r>
            <a:endParaRPr lang="en-US" altLang="zh-TW" sz="3600" dirty="0"/>
          </a:p>
          <a:p>
            <a:pPr marL="514350" indent="-514350">
              <a:lnSpc>
                <a:spcPct val="100000"/>
              </a:lnSpc>
              <a:spcBef>
                <a:spcPts val="600"/>
              </a:spcBef>
              <a:buFont typeface="+mj-lt"/>
              <a:buAutoNum type="arabicPeriod"/>
            </a:pPr>
            <a:r>
              <a:rPr lang="zh-TW" altLang="en-US" sz="3600" dirty="0"/>
              <a:t>自願性再生能源憑證實施辦法</a:t>
            </a:r>
            <a:endParaRPr lang="en-US" altLang="zh-TW" sz="3600" dirty="0"/>
          </a:p>
          <a:p>
            <a:pPr marL="514350" indent="-514350">
              <a:lnSpc>
                <a:spcPct val="100000"/>
              </a:lnSpc>
              <a:spcBef>
                <a:spcPts val="600"/>
              </a:spcBef>
              <a:buFont typeface="+mj-lt"/>
              <a:buAutoNum type="arabicPeriod"/>
            </a:pPr>
            <a:r>
              <a:rPr lang="zh-TW" altLang="en-US" sz="3600" dirty="0"/>
              <a:t>設備查核內容</a:t>
            </a:r>
            <a:endParaRPr lang="en-US" altLang="zh-TW" sz="3600" dirty="0"/>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t>2</a:t>
            </a:fld>
            <a:endParaRPr lang="zh-TW" altLang="en-US"/>
          </a:p>
        </p:txBody>
      </p:sp>
    </p:spTree>
    <p:extLst>
      <p:ext uri="{BB962C8B-B14F-4D97-AF65-F5344CB8AC3E}">
        <p14:creationId xmlns:p14="http://schemas.microsoft.com/office/powerpoint/2010/main" val="629856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p:txBody>
          <a:bodyPr>
            <a:normAutofit/>
          </a:bodyPr>
          <a:lstStyle/>
          <a:p>
            <a:pPr>
              <a:defRPr/>
            </a:pPr>
            <a:fld id="{A3123B0A-8C24-43FB-9672-8C66CB8018F5}" type="slidenum">
              <a:rPr lang="zh-TW" altLang="en-US" smtClean="0">
                <a:latin typeface="Times New Roman" pitchFamily="18" charset="0"/>
              </a:rPr>
              <a:pPr>
                <a:defRPr/>
              </a:pPr>
              <a:t>20</a:t>
            </a:fld>
            <a:endParaRPr lang="zh-TW" altLang="en-US">
              <a:latin typeface="Times New Roman" pitchFamily="18" charset="0"/>
            </a:endParaRPr>
          </a:p>
        </p:txBody>
      </p:sp>
      <p:sp>
        <p:nvSpPr>
          <p:cNvPr id="10" name="矩形 9"/>
          <p:cNvSpPr/>
          <p:nvPr/>
        </p:nvSpPr>
        <p:spPr>
          <a:xfrm>
            <a:off x="7696896" y="6308209"/>
            <a:ext cx="1499128" cy="407484"/>
          </a:xfrm>
          <a:prstGeom prst="rect">
            <a:avLst/>
          </a:prstGeom>
        </p:spPr>
        <p:txBody>
          <a:bodyPr wrap="none">
            <a:spAutoFit/>
          </a:bodyPr>
          <a:lstStyle/>
          <a:p>
            <a:r>
              <a:rPr lang="zh-TW" altLang="en-US" sz="2048" dirty="0">
                <a:latin typeface="Times New Roman" pitchFamily="18" charset="0"/>
                <a:ea typeface="標楷體" pitchFamily="65" charset="-120"/>
              </a:rPr>
              <a:t>確認併接點</a:t>
            </a:r>
          </a:p>
        </p:txBody>
      </p:sp>
      <p:sp>
        <p:nvSpPr>
          <p:cNvPr id="11" name="矩形 10"/>
          <p:cNvSpPr/>
          <p:nvPr/>
        </p:nvSpPr>
        <p:spPr>
          <a:xfrm>
            <a:off x="7400560" y="2985760"/>
            <a:ext cx="2024913" cy="407484"/>
          </a:xfrm>
          <a:prstGeom prst="rect">
            <a:avLst/>
          </a:prstGeom>
        </p:spPr>
        <p:txBody>
          <a:bodyPr wrap="none">
            <a:spAutoFit/>
          </a:bodyPr>
          <a:lstStyle/>
          <a:p>
            <a:r>
              <a:rPr lang="zh-TW" altLang="en-US" sz="2048" dirty="0">
                <a:latin typeface="Times New Roman" pitchFamily="18" charset="0"/>
                <a:ea typeface="標楷體" pitchFamily="65" charset="-120"/>
              </a:rPr>
              <a:t>確認高壓配電盤</a:t>
            </a:r>
          </a:p>
        </p:txBody>
      </p:sp>
      <p:sp>
        <p:nvSpPr>
          <p:cNvPr id="6" name="AutoShape 4" descr="「主變壓器」的圖片搜尋結果"/>
          <p:cNvSpPr>
            <a:spLocks noChangeAspect="1" noChangeArrowheads="1"/>
          </p:cNvSpPr>
          <p:nvPr/>
        </p:nvSpPr>
        <p:spPr bwMode="auto">
          <a:xfrm>
            <a:off x="426313" y="-144463"/>
            <a:ext cx="3912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620" tIns="46810" rIns="93620" bIns="46810" numCol="1" anchor="t" anchorCtr="0" compatLnSpc="1">
            <a:prstTxWarp prst="textNoShape">
              <a:avLst/>
            </a:prstTxWarp>
          </a:bodyPr>
          <a:lstStyle/>
          <a:p>
            <a:endParaRPr lang="zh-TW" altLang="en-US" sz="2048">
              <a:latin typeface="Times New Roman" pitchFamily="18" charset="0"/>
              <a:ea typeface="標楷體" pitchFamily="65" charset="-120"/>
            </a:endParaRPr>
          </a:p>
        </p:txBody>
      </p:sp>
      <p:sp>
        <p:nvSpPr>
          <p:cNvPr id="17" name="矩形 16"/>
          <p:cNvSpPr/>
          <p:nvPr/>
        </p:nvSpPr>
        <p:spPr>
          <a:xfrm>
            <a:off x="5795108" y="3250861"/>
            <a:ext cx="7534014" cy="265586"/>
          </a:xfrm>
          <a:prstGeom prst="rect">
            <a:avLst/>
          </a:prstGeom>
        </p:spPr>
        <p:txBody>
          <a:bodyPr wrap="square">
            <a:spAutoFit/>
          </a:bodyPr>
          <a:lstStyle/>
          <a:p>
            <a:r>
              <a:rPr lang="en-US" altLang="zh-TW" sz="1126" dirty="0">
                <a:latin typeface="Times New Roman" pitchFamily="18" charset="0"/>
                <a:ea typeface="標楷體" pitchFamily="65" charset="-120"/>
              </a:rPr>
              <a:t>http://tw.ttnet.net/ttnet/gotoprd/ET600/999/0/944303434303931303.htm</a:t>
            </a:r>
            <a:endParaRPr lang="zh-TW" altLang="en-US" sz="1126" dirty="0">
              <a:latin typeface="Times New Roman" pitchFamily="18" charset="0"/>
              <a:ea typeface="標楷體" pitchFamily="65" charset="-120"/>
            </a:endParaRPr>
          </a:p>
        </p:txBody>
      </p:sp>
      <p:sp>
        <p:nvSpPr>
          <p:cNvPr id="21" name="向右箭號 20"/>
          <p:cNvSpPr/>
          <p:nvPr/>
        </p:nvSpPr>
        <p:spPr>
          <a:xfrm>
            <a:off x="5352334" y="1825298"/>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22" name="向右箭號 21"/>
          <p:cNvSpPr/>
          <p:nvPr/>
        </p:nvSpPr>
        <p:spPr>
          <a:xfrm rot="10800000">
            <a:off x="5665706" y="4832258"/>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23" name="向右箭號 22"/>
          <p:cNvSpPr/>
          <p:nvPr/>
        </p:nvSpPr>
        <p:spPr>
          <a:xfrm rot="5400000">
            <a:off x="8340248" y="3458791"/>
            <a:ext cx="432048" cy="92442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pic>
        <p:nvPicPr>
          <p:cNvPr id="7170" name="Picture 2" descr="「高壓配電盤」的圖片搜尋結果"/>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665063" y="1154603"/>
            <a:ext cx="3399311" cy="1903751"/>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2216820" y="2971131"/>
            <a:ext cx="1762021" cy="407484"/>
          </a:xfrm>
          <a:prstGeom prst="rect">
            <a:avLst/>
          </a:prstGeom>
        </p:spPr>
        <p:txBody>
          <a:bodyPr wrap="none">
            <a:spAutoFit/>
          </a:bodyPr>
          <a:lstStyle/>
          <a:p>
            <a:r>
              <a:rPr lang="zh-TW" altLang="en-US" sz="2048" dirty="0">
                <a:latin typeface="Times New Roman" pitchFamily="18" charset="0"/>
                <a:ea typeface="標楷體" pitchFamily="65" charset="-120"/>
              </a:rPr>
              <a:t>確認主變壓器</a:t>
            </a:r>
          </a:p>
        </p:txBody>
      </p:sp>
      <p:pic>
        <p:nvPicPr>
          <p:cNvPr id="24" name="圖片 23"/>
          <p:cNvPicPr>
            <a:picLocks noChangeAspect="1"/>
          </p:cNvPicPr>
          <p:nvPr/>
        </p:nvPicPr>
        <p:blipFill>
          <a:blip r:embed="rId3">
            <a:clrChange>
              <a:clrFrom>
                <a:srgbClr val="FFFFFF"/>
              </a:clrFrom>
              <a:clrTo>
                <a:srgbClr val="FFFFFF">
                  <a:alpha val="0"/>
                </a:srgbClr>
              </a:clrTo>
            </a:clrChange>
          </a:blip>
          <a:stretch>
            <a:fillRect/>
          </a:stretch>
        </p:blipFill>
        <p:spPr>
          <a:xfrm>
            <a:off x="1008975" y="854736"/>
            <a:ext cx="4238452" cy="2357312"/>
          </a:xfrm>
          <a:prstGeom prst="rect">
            <a:avLst/>
          </a:prstGeom>
        </p:spPr>
      </p:pic>
      <p:sp>
        <p:nvSpPr>
          <p:cNvPr id="25" name="矩形 24"/>
          <p:cNvSpPr/>
          <p:nvPr/>
        </p:nvSpPr>
        <p:spPr>
          <a:xfrm>
            <a:off x="1033634" y="3365601"/>
            <a:ext cx="6548131" cy="261610"/>
          </a:xfrm>
          <a:prstGeom prst="rect">
            <a:avLst/>
          </a:prstGeom>
        </p:spPr>
        <p:txBody>
          <a:bodyPr wrap="square">
            <a:spAutoFit/>
          </a:bodyPr>
          <a:lstStyle/>
          <a:p>
            <a:r>
              <a:rPr lang="zh-TW" altLang="en-US" sz="1075" dirty="0">
                <a:latin typeface="Times New Roman" pitchFamily="18" charset="0"/>
                <a:ea typeface="標楷體" pitchFamily="65" charset="-120"/>
              </a:rPr>
              <a:t>http://www.gzyadj.com/about-us/detail-185104.html</a:t>
            </a:r>
          </a:p>
        </p:txBody>
      </p:sp>
      <p:sp>
        <p:nvSpPr>
          <p:cNvPr id="27" name="矩形 26"/>
          <p:cNvSpPr/>
          <p:nvPr/>
        </p:nvSpPr>
        <p:spPr>
          <a:xfrm>
            <a:off x="2114068" y="6050273"/>
            <a:ext cx="3133361" cy="722633"/>
          </a:xfrm>
          <a:prstGeom prst="rect">
            <a:avLst/>
          </a:prstGeom>
        </p:spPr>
        <p:txBody>
          <a:bodyPr wrap="square">
            <a:spAutoFit/>
          </a:bodyPr>
          <a:lstStyle/>
          <a:p>
            <a:pPr algn="ctr"/>
            <a:r>
              <a:rPr lang="zh-TW" altLang="en-US" sz="2048" dirty="0">
                <a:latin typeface="Times New Roman" pitchFamily="18" charset="0"/>
                <a:ea typeface="標楷體" pitchFamily="65" charset="-120"/>
              </a:rPr>
              <a:t>確認併網</a:t>
            </a:r>
            <a:r>
              <a:rPr lang="zh-TW" altLang="zh-TW" sz="2048" dirty="0">
                <a:latin typeface="Times New Roman" pitchFamily="18" charset="0"/>
                <a:ea typeface="標楷體" pitchFamily="65" charset="-120"/>
              </a:rPr>
              <a:t>電錶</a:t>
            </a:r>
            <a:r>
              <a:rPr lang="zh-TW" altLang="en-US" sz="2048" dirty="0">
                <a:latin typeface="Times New Roman" pitchFamily="18" charset="0"/>
                <a:ea typeface="標楷體" pitchFamily="65" charset="-120"/>
              </a:rPr>
              <a:t>規格、有效期限及讀數</a:t>
            </a:r>
          </a:p>
        </p:txBody>
      </p:sp>
      <p:pic>
        <p:nvPicPr>
          <p:cNvPr id="5" name="圖片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3452" y="3882725"/>
            <a:ext cx="3792618" cy="2211764"/>
          </a:xfrm>
          <a:prstGeom prst="rect">
            <a:avLst/>
          </a:prstGeom>
        </p:spPr>
      </p:pic>
      <p:sp>
        <p:nvSpPr>
          <p:cNvPr id="13" name="AutoShape 4" descr="「PV 併網處 圖示」的圖片搜尋結果"/>
          <p:cNvSpPr>
            <a:spLocks noChangeAspect="1" noChangeArrowheads="1"/>
          </p:cNvSpPr>
          <p:nvPr/>
        </p:nvSpPr>
        <p:spPr bwMode="auto">
          <a:xfrm>
            <a:off x="621960" y="7938"/>
            <a:ext cx="3912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620" tIns="46810" rIns="93620" bIns="46810" numCol="1" anchor="t" anchorCtr="0" compatLnSpc="1">
            <a:prstTxWarp prst="textNoShape">
              <a:avLst/>
            </a:prstTxWarp>
          </a:bodyPr>
          <a:lstStyle/>
          <a:p>
            <a:endParaRPr lang="zh-TW" altLang="en-US" sz="2048">
              <a:latin typeface="Times New Roman" pitchFamily="18" charset="0"/>
              <a:ea typeface="標楷體" pitchFamily="65" charset="-120"/>
            </a:endParaRPr>
          </a:p>
        </p:txBody>
      </p:sp>
      <p:pic>
        <p:nvPicPr>
          <p:cNvPr id="29" name="圖片 28" descr="F:\03-20追蹤會議\106-03-16(相片) 台電台中梧棲風力及太陽光電\梧棲太陽光電及風力\100CASIO\CIMG2360.JPG"/>
          <p:cNvPicPr/>
          <p:nvPr/>
        </p:nvPicPr>
        <p:blipFill>
          <a:blip r:embed="rId5" cstate="print"/>
          <a:srcRect/>
          <a:stretch>
            <a:fillRect/>
          </a:stretch>
        </p:blipFill>
        <p:spPr bwMode="auto">
          <a:xfrm>
            <a:off x="7154417" y="4217954"/>
            <a:ext cx="3420233" cy="2155484"/>
          </a:xfrm>
          <a:prstGeom prst="rect">
            <a:avLst/>
          </a:prstGeom>
          <a:noFill/>
          <a:ln w="9525">
            <a:noFill/>
            <a:miter lim="800000"/>
            <a:headEnd/>
            <a:tailEnd/>
          </a:ln>
        </p:spPr>
      </p:pic>
      <p:sp>
        <p:nvSpPr>
          <p:cNvPr id="26" name="標題 1"/>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r>
              <a:rPr lang="en-US" altLang="zh-TW" dirty="0"/>
              <a:t>(</a:t>
            </a:r>
            <a:r>
              <a:rPr lang="zh-TW" altLang="en-US" dirty="0"/>
              <a:t>三</a:t>
            </a:r>
            <a:r>
              <a:rPr lang="en-US" altLang="zh-TW" dirty="0"/>
              <a:t>)-</a:t>
            </a:r>
            <a:r>
              <a:rPr lang="zh-TW" altLang="en-US" dirty="0"/>
              <a:t>太陽能</a:t>
            </a:r>
          </a:p>
        </p:txBody>
      </p:sp>
    </p:spTree>
    <p:extLst>
      <p:ext uri="{BB962C8B-B14F-4D97-AF65-F5344CB8AC3E}">
        <p14:creationId xmlns:p14="http://schemas.microsoft.com/office/powerpoint/2010/main" val="251113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A171E769-647F-4EF5-A6D5-91E89034644F}" type="slidenum">
              <a:rPr lang="zh-TW" altLang="en-US" smtClean="0"/>
              <a:pPr/>
              <a:t>21</a:t>
            </a:fld>
            <a:endParaRPr lang="zh-TW" altLang="en-US"/>
          </a:p>
        </p:txBody>
      </p:sp>
      <p:sp>
        <p:nvSpPr>
          <p:cNvPr id="16" name="矩形 15"/>
          <p:cNvSpPr/>
          <p:nvPr/>
        </p:nvSpPr>
        <p:spPr>
          <a:xfrm>
            <a:off x="1450717" y="6049165"/>
            <a:ext cx="2434102" cy="369332"/>
          </a:xfrm>
          <a:prstGeom prst="rect">
            <a:avLst/>
          </a:prstGeom>
        </p:spPr>
        <p:txBody>
          <a:bodyPr wrap="square">
            <a:spAutoFit/>
          </a:bodyPr>
          <a:lstStyle/>
          <a:p>
            <a:r>
              <a:rPr lang="zh-TW" altLang="en-US" dirty="0">
                <a:latin typeface="標楷體" panose="03000509000000000000" pitchFamily="65" charset="-120"/>
                <a:ea typeface="標楷體" panose="03000509000000000000" pitchFamily="65" charset="-120"/>
              </a:rPr>
              <a:t>確認電表校正報告</a:t>
            </a:r>
          </a:p>
        </p:txBody>
      </p:sp>
      <p:sp>
        <p:nvSpPr>
          <p:cNvPr id="17" name="矩形 16"/>
          <p:cNvSpPr/>
          <p:nvPr/>
        </p:nvSpPr>
        <p:spPr>
          <a:xfrm>
            <a:off x="7809721" y="6106352"/>
            <a:ext cx="3877985" cy="369332"/>
          </a:xfrm>
          <a:prstGeom prst="rect">
            <a:avLst/>
          </a:prstGeom>
        </p:spPr>
        <p:txBody>
          <a:bodyPr wrap="none">
            <a:spAutoFit/>
          </a:bodyPr>
          <a:lstStyle/>
          <a:p>
            <a:r>
              <a:rPr lang="zh-TW" altLang="en-US" dirty="0">
                <a:latin typeface="標楷體" panose="03000509000000000000" pitchFamily="65" charset="-120"/>
                <a:ea typeface="標楷體" panose="03000509000000000000" pitchFamily="65" charset="-120"/>
              </a:rPr>
              <a:t>確認日照度與太陽光電發電記錄資料</a:t>
            </a:r>
            <a:endParaRPr lang="en-US" altLang="zh-TW" dirty="0">
              <a:latin typeface="標楷體" panose="03000509000000000000" pitchFamily="65" charset="-120"/>
              <a:ea typeface="標楷體" panose="03000509000000000000" pitchFamily="65" charset="-120"/>
            </a:endParaRPr>
          </a:p>
        </p:txBody>
      </p:sp>
      <p:pic>
        <p:nvPicPr>
          <p:cNvPr id="18"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1830" y="1547088"/>
            <a:ext cx="3181349" cy="45020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向右箭號 19"/>
          <p:cNvSpPr/>
          <p:nvPr/>
        </p:nvSpPr>
        <p:spPr>
          <a:xfrm rot="1665304">
            <a:off x="4413531" y="2202620"/>
            <a:ext cx="2417198" cy="78560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24" name="標題 1">
            <a:extLst>
              <a:ext uri="{FF2B5EF4-FFF2-40B4-BE49-F238E27FC236}">
                <a16:creationId xmlns:a16="http://schemas.microsoft.com/office/drawing/2014/main" id="{69F1E57E-2367-4A6C-A88E-B38C5E41FB69}"/>
              </a:ext>
            </a:extLst>
          </p:cNvPr>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r>
              <a:rPr lang="en-US" altLang="zh-TW" dirty="0"/>
              <a:t>(</a:t>
            </a:r>
            <a:r>
              <a:rPr lang="zh-TW" altLang="en-US" dirty="0"/>
              <a:t>三</a:t>
            </a:r>
            <a:r>
              <a:rPr lang="en-US" altLang="zh-TW" dirty="0"/>
              <a:t>)-</a:t>
            </a:r>
            <a:r>
              <a:rPr lang="zh-TW" altLang="en-US" dirty="0"/>
              <a:t>太陽能</a:t>
            </a:r>
          </a:p>
        </p:txBody>
      </p:sp>
      <p:pic>
        <p:nvPicPr>
          <p:cNvPr id="8" name="圖片 7">
            <a:extLst>
              <a:ext uri="{FF2B5EF4-FFF2-40B4-BE49-F238E27FC236}">
                <a16:creationId xmlns:a16="http://schemas.microsoft.com/office/drawing/2014/main" id="{F364DE61-BE8F-493E-8F08-7B1B8B331550}"/>
              </a:ext>
            </a:extLst>
          </p:cNvPr>
          <p:cNvPicPr>
            <a:picLocks noChangeAspect="1"/>
          </p:cNvPicPr>
          <p:nvPr/>
        </p:nvPicPr>
        <p:blipFill>
          <a:blip r:embed="rId3"/>
          <a:stretch>
            <a:fillRect/>
          </a:stretch>
        </p:blipFill>
        <p:spPr>
          <a:xfrm>
            <a:off x="4398882" y="3648902"/>
            <a:ext cx="7696200" cy="2457450"/>
          </a:xfrm>
          <a:prstGeom prst="rect">
            <a:avLst/>
          </a:prstGeom>
        </p:spPr>
      </p:pic>
    </p:spTree>
    <p:extLst>
      <p:ext uri="{BB962C8B-B14F-4D97-AF65-F5344CB8AC3E}">
        <p14:creationId xmlns:p14="http://schemas.microsoft.com/office/powerpoint/2010/main" val="946655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4294967295"/>
          </p:nvPr>
        </p:nvSpPr>
        <p:spPr/>
        <p:txBody>
          <a:bodyPr/>
          <a:lstStyle/>
          <a:p>
            <a:fld id="{A171E769-647F-4EF5-A6D5-91E89034644F}" type="slidenum">
              <a:rPr lang="zh-TW" altLang="en-US" smtClean="0">
                <a:latin typeface="Times New Roman" pitchFamily="18" charset="0"/>
              </a:rPr>
              <a:pPr/>
              <a:t>22</a:t>
            </a:fld>
            <a:endParaRPr lang="zh-TW" altLang="en-US">
              <a:latin typeface="Times New Roman" pitchFamily="18" charset="0"/>
            </a:endParaRPr>
          </a:p>
        </p:txBody>
      </p:sp>
      <p:pic>
        <p:nvPicPr>
          <p:cNvPr id="4101" name="Picture 5" descr="Z:\離岸風力機測試場\___台電彰濱延壽計畫案\2017.01.09彰濱風力機勘查\IMG2017010909480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51792" y="2652862"/>
            <a:ext cx="3235108" cy="336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Z:\離岸風力機測試場\_照片\2015.11.04. 七股噪音\DSC_254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04509" y="1073395"/>
            <a:ext cx="2310792" cy="286417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Z:\離岸風力機測試場\___台電彰濱延壽計畫案\2017.01.09彰濱風力機勘查\IMG20170109095420.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2376" y="1067856"/>
            <a:ext cx="2459853" cy="2880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1080501" y="3963529"/>
            <a:ext cx="2983509" cy="407484"/>
          </a:xfrm>
          <a:prstGeom prst="rect">
            <a:avLst/>
          </a:prstGeom>
        </p:spPr>
        <p:txBody>
          <a:bodyPr wrap="none">
            <a:spAutoFit/>
          </a:bodyPr>
          <a:lstStyle/>
          <a:p>
            <a:r>
              <a:rPr lang="zh-TW" altLang="en-US" sz="2048" dirty="0">
                <a:latin typeface="Times New Roman" pitchFamily="18" charset="0"/>
                <a:ea typeface="標楷體" pitchFamily="65" charset="-120"/>
              </a:rPr>
              <a:t>確認風力機</a:t>
            </a:r>
            <a:r>
              <a:rPr lang="en-US" altLang="zh-TW" sz="2048" dirty="0">
                <a:latin typeface="Times New Roman" pitchFamily="18" charset="0"/>
                <a:ea typeface="標楷體" pitchFamily="65" charset="-120"/>
              </a:rPr>
              <a:t>(</a:t>
            </a:r>
            <a:r>
              <a:rPr lang="zh-TW" altLang="en-US" sz="2048" dirty="0">
                <a:latin typeface="Times New Roman" pitchFamily="18" charset="0"/>
                <a:ea typeface="標楷體" pitchFamily="65" charset="-120"/>
              </a:rPr>
              <a:t>發電廠</a:t>
            </a:r>
            <a:r>
              <a:rPr lang="en-US" altLang="zh-TW" sz="2048" dirty="0">
                <a:latin typeface="Times New Roman" pitchFamily="18" charset="0"/>
                <a:ea typeface="標楷體" pitchFamily="65" charset="-120"/>
              </a:rPr>
              <a:t>)</a:t>
            </a:r>
            <a:r>
              <a:rPr lang="zh-TW" altLang="en-US" sz="2048" dirty="0">
                <a:latin typeface="Times New Roman" pitchFamily="18" charset="0"/>
                <a:ea typeface="標楷體" pitchFamily="65" charset="-120"/>
              </a:rPr>
              <a:t>位置</a:t>
            </a:r>
          </a:p>
        </p:txBody>
      </p:sp>
      <p:sp>
        <p:nvSpPr>
          <p:cNvPr id="12" name="矩形 11"/>
          <p:cNvSpPr/>
          <p:nvPr/>
        </p:nvSpPr>
        <p:spPr>
          <a:xfrm>
            <a:off x="7167077" y="5949280"/>
            <a:ext cx="3076483" cy="722634"/>
          </a:xfrm>
          <a:prstGeom prst="rect">
            <a:avLst/>
          </a:prstGeom>
        </p:spPr>
        <p:txBody>
          <a:bodyPr wrap="none">
            <a:spAutoFit/>
          </a:bodyPr>
          <a:lstStyle/>
          <a:p>
            <a:r>
              <a:rPr lang="zh-TW" altLang="en-US" sz="2048" dirty="0">
                <a:latin typeface="Times New Roman" pitchFamily="18" charset="0"/>
                <a:ea typeface="標楷體" pitchFamily="65" charset="-120"/>
              </a:rPr>
              <a:t>目視確認風力機安裝情況</a:t>
            </a:r>
            <a:endParaRPr lang="en-US" altLang="zh-TW" sz="2048" dirty="0">
              <a:latin typeface="Times New Roman" pitchFamily="18" charset="0"/>
              <a:ea typeface="標楷體" pitchFamily="65" charset="-120"/>
            </a:endParaRPr>
          </a:p>
          <a:p>
            <a:r>
              <a:rPr lang="zh-TW" altLang="en-US" sz="2048" dirty="0">
                <a:latin typeface="Times New Roman" pitchFamily="18" charset="0"/>
                <a:ea typeface="標楷體" pitchFamily="65" charset="-120"/>
              </a:rPr>
              <a:t>，及是否正常運轉</a:t>
            </a:r>
          </a:p>
        </p:txBody>
      </p:sp>
      <p:sp>
        <p:nvSpPr>
          <p:cNvPr id="14" name="向右箭號 13"/>
          <p:cNvSpPr/>
          <p:nvPr/>
        </p:nvSpPr>
        <p:spPr>
          <a:xfrm>
            <a:off x="5706298" y="1485196"/>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2" name="文字方塊 1"/>
          <p:cNvSpPr txBox="1"/>
          <p:nvPr/>
        </p:nvSpPr>
        <p:spPr>
          <a:xfrm>
            <a:off x="6577678" y="980728"/>
            <a:ext cx="3658374" cy="1731051"/>
          </a:xfrm>
          <a:prstGeom prst="rect">
            <a:avLst/>
          </a:prstGeom>
          <a:noFill/>
        </p:spPr>
        <p:txBody>
          <a:bodyPr wrap="none" rtlCol="0">
            <a:spAutoFit/>
          </a:bodyPr>
          <a:lstStyle/>
          <a:p>
            <a:r>
              <a:rPr lang="zh-TW" altLang="en-US" sz="2457" dirty="0">
                <a:latin typeface="Times New Roman" pitchFamily="18" charset="0"/>
                <a:ea typeface="標楷體" pitchFamily="65" charset="-120"/>
              </a:rPr>
              <a:t>確認風力機之種類及數量</a:t>
            </a:r>
            <a:endParaRPr lang="en-US" altLang="zh-TW" sz="2457" dirty="0">
              <a:latin typeface="Times New Roman" pitchFamily="18" charset="0"/>
              <a:ea typeface="標楷體" pitchFamily="65" charset="-120"/>
            </a:endParaRPr>
          </a:p>
          <a:p>
            <a:pPr marL="292551" indent="-292551">
              <a:buFont typeface="Arial" pitchFamily="34" charset="0"/>
              <a:buChar char="•"/>
            </a:pPr>
            <a:r>
              <a:rPr lang="zh-TW" altLang="en-US" sz="2048" dirty="0">
                <a:latin typeface="Times New Roman" pitchFamily="18" charset="0"/>
                <a:ea typeface="標楷體" pitchFamily="65" charset="-120"/>
              </a:rPr>
              <a:t>中小型垂直軸風力機</a:t>
            </a:r>
            <a:endParaRPr lang="en-US" altLang="zh-TW" sz="2048" dirty="0">
              <a:latin typeface="Times New Roman" pitchFamily="18" charset="0"/>
              <a:ea typeface="標楷體" pitchFamily="65" charset="-120"/>
            </a:endParaRPr>
          </a:p>
          <a:p>
            <a:pPr marL="292551" indent="-292551">
              <a:buFont typeface="Arial" pitchFamily="34" charset="0"/>
              <a:buChar char="•"/>
            </a:pPr>
            <a:r>
              <a:rPr lang="zh-TW" altLang="en-US" sz="2048" dirty="0">
                <a:latin typeface="Times New Roman" pitchFamily="18" charset="0"/>
                <a:ea typeface="標楷體" pitchFamily="65" charset="-120"/>
              </a:rPr>
              <a:t>中小型水平軸風力機</a:t>
            </a:r>
            <a:endParaRPr lang="en-US" altLang="zh-TW" sz="2048" dirty="0">
              <a:latin typeface="Times New Roman" pitchFamily="18" charset="0"/>
              <a:ea typeface="標楷體" pitchFamily="65" charset="-120"/>
            </a:endParaRPr>
          </a:p>
          <a:p>
            <a:pPr marL="292551" indent="-292551">
              <a:buFont typeface="Arial" pitchFamily="34" charset="0"/>
              <a:buChar char="•"/>
            </a:pPr>
            <a:r>
              <a:rPr lang="zh-TW" altLang="en-US" sz="2048" dirty="0">
                <a:latin typeface="Times New Roman" pitchFamily="18" charset="0"/>
                <a:ea typeface="標楷體" pitchFamily="65" charset="-120"/>
              </a:rPr>
              <a:t>大型陸域風力機</a:t>
            </a:r>
            <a:endParaRPr lang="en-US" altLang="zh-TW" sz="2048" dirty="0">
              <a:latin typeface="Times New Roman" pitchFamily="18" charset="0"/>
              <a:ea typeface="標楷體" pitchFamily="65" charset="-120"/>
            </a:endParaRPr>
          </a:p>
          <a:p>
            <a:pPr marL="292551" indent="-292551">
              <a:buFont typeface="Arial" pitchFamily="34" charset="0"/>
              <a:buChar char="•"/>
            </a:pPr>
            <a:r>
              <a:rPr lang="zh-TW" altLang="en-US" sz="2048" dirty="0">
                <a:latin typeface="Times New Roman" pitchFamily="18" charset="0"/>
                <a:ea typeface="標楷體" pitchFamily="65" charset="-120"/>
              </a:rPr>
              <a:t>大型離岸風力機</a:t>
            </a:r>
          </a:p>
        </p:txBody>
      </p:sp>
      <p:sp>
        <p:nvSpPr>
          <p:cNvPr id="16" name="向右箭號 15"/>
          <p:cNvSpPr/>
          <p:nvPr/>
        </p:nvSpPr>
        <p:spPr>
          <a:xfrm rot="7502871">
            <a:off x="5880168" y="2978111"/>
            <a:ext cx="641896" cy="92442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17" name="矩形 16"/>
          <p:cNvSpPr/>
          <p:nvPr/>
        </p:nvSpPr>
        <p:spPr>
          <a:xfrm>
            <a:off x="1374848" y="6136027"/>
            <a:ext cx="3602268" cy="407484"/>
          </a:xfrm>
          <a:prstGeom prst="rect">
            <a:avLst/>
          </a:prstGeom>
        </p:spPr>
        <p:txBody>
          <a:bodyPr wrap="none">
            <a:spAutoFit/>
          </a:bodyPr>
          <a:lstStyle/>
          <a:p>
            <a:r>
              <a:rPr lang="zh-TW" altLang="en-US" sz="2048" dirty="0">
                <a:latin typeface="Times New Roman" pitchFamily="18" charset="0"/>
                <a:ea typeface="標楷體" pitchFamily="65" charset="-120"/>
              </a:rPr>
              <a:t>確認發電</a:t>
            </a:r>
            <a:r>
              <a:rPr lang="zh-TW" altLang="zh-TW" sz="2048" dirty="0">
                <a:latin typeface="Times New Roman" pitchFamily="18" charset="0"/>
                <a:ea typeface="標楷體" pitchFamily="65" charset="-120"/>
              </a:rPr>
              <a:t>廠</a:t>
            </a:r>
            <a:r>
              <a:rPr lang="zh-TW" altLang="en-US" sz="2048" dirty="0">
                <a:latin typeface="Times New Roman" pitchFamily="18" charset="0"/>
                <a:ea typeface="標楷體" pitchFamily="65" charset="-120"/>
              </a:rPr>
              <a:t>名稱或風力機銘牌</a:t>
            </a:r>
          </a:p>
        </p:txBody>
      </p:sp>
      <p:pic>
        <p:nvPicPr>
          <p:cNvPr id="4105" name="Picture 9" descr="C:\Users\m041874\Desktop\HYH\再生能源憑證\20170427\DSC_9275.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552302" y="4789089"/>
            <a:ext cx="3575734" cy="1412445"/>
          </a:xfrm>
          <a:prstGeom prst="rect">
            <a:avLst/>
          </a:prstGeom>
          <a:noFill/>
          <a:extLst>
            <a:ext uri="{909E8E84-426E-40DD-AFC4-6F175D3DCCD1}">
              <a14:hiddenFill xmlns:a14="http://schemas.microsoft.com/office/drawing/2010/main">
                <a:solidFill>
                  <a:srgbClr val="FFFFFF"/>
                </a:solidFill>
              </a14:hiddenFill>
            </a:ext>
          </a:extLst>
        </p:spPr>
      </p:pic>
      <p:sp>
        <p:nvSpPr>
          <p:cNvPr id="20" name="向右箭號 19"/>
          <p:cNvSpPr/>
          <p:nvPr/>
        </p:nvSpPr>
        <p:spPr>
          <a:xfrm>
            <a:off x="5923791" y="5041482"/>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18" name="標題 1"/>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r>
              <a:rPr lang="en-US" altLang="zh-TW" dirty="0"/>
              <a:t>(</a:t>
            </a:r>
            <a:r>
              <a:rPr lang="zh-TW" altLang="en-US" dirty="0"/>
              <a:t>一</a:t>
            </a:r>
            <a:r>
              <a:rPr lang="en-US" altLang="zh-TW" dirty="0"/>
              <a:t>)-</a:t>
            </a:r>
            <a:r>
              <a:rPr lang="zh-TW" altLang="en-US" dirty="0"/>
              <a:t>風能</a:t>
            </a:r>
          </a:p>
        </p:txBody>
      </p:sp>
    </p:spTree>
    <p:extLst>
      <p:ext uri="{BB962C8B-B14F-4D97-AF65-F5344CB8AC3E}">
        <p14:creationId xmlns:p14="http://schemas.microsoft.com/office/powerpoint/2010/main" val="3272625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離岸風力機測試場\_照片\2016.11.26. 安裝功率性能儀器&amp;貨櫃屋\IMAG121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14279" y="1645569"/>
            <a:ext cx="2772950" cy="383837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392" y="2063914"/>
            <a:ext cx="231719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260831" y="5527260"/>
            <a:ext cx="5372286" cy="407484"/>
          </a:xfrm>
          <a:prstGeom prst="rect">
            <a:avLst/>
          </a:prstGeom>
        </p:spPr>
        <p:txBody>
          <a:bodyPr wrap="square">
            <a:spAutoFit/>
          </a:bodyPr>
          <a:lstStyle/>
          <a:p>
            <a:r>
              <a:rPr lang="zh-TW" altLang="en-US" sz="2048" dirty="0">
                <a:latin typeface="Times New Roman" pitchFamily="18" charset="0"/>
                <a:ea typeface="標楷體" pitchFamily="65" charset="-120"/>
              </a:rPr>
              <a:t>確認比壓、比流器安裝及校正報告</a:t>
            </a:r>
          </a:p>
        </p:txBody>
      </p:sp>
      <p:pic>
        <p:nvPicPr>
          <p:cNvPr id="819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25782" y="1526449"/>
            <a:ext cx="1848633" cy="20383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34145" y="3540418"/>
            <a:ext cx="1848633" cy="20377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150582" y="5578209"/>
            <a:ext cx="1499128" cy="407484"/>
          </a:xfrm>
          <a:prstGeom prst="rect">
            <a:avLst/>
          </a:prstGeom>
        </p:spPr>
        <p:txBody>
          <a:bodyPr wrap="none">
            <a:spAutoFit/>
          </a:bodyPr>
          <a:lstStyle/>
          <a:p>
            <a:pPr lvl="0"/>
            <a:r>
              <a:rPr lang="zh-TW" altLang="en-US" sz="2048" dirty="0">
                <a:solidFill>
                  <a:prstClr val="black"/>
                </a:solidFill>
                <a:latin typeface="Times New Roman" pitchFamily="18" charset="0"/>
                <a:ea typeface="標楷體" pitchFamily="65" charset="-120"/>
              </a:rPr>
              <a:t>確認配電盤</a:t>
            </a:r>
          </a:p>
        </p:txBody>
      </p:sp>
      <p:pic>
        <p:nvPicPr>
          <p:cNvPr id="12" name="Picture 1" descr="Z:\離岸風力機測試場\_沙崙再生能源憑證中心計畫\20170316憑證計畫風力,太陽能訪廠照片\IMG20170316161554.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998013" y="2509388"/>
            <a:ext cx="2751287" cy="230945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9202769" y="4831184"/>
            <a:ext cx="2380458" cy="1037785"/>
          </a:xfrm>
          <a:prstGeom prst="rect">
            <a:avLst/>
          </a:prstGeom>
        </p:spPr>
        <p:txBody>
          <a:bodyPr wrap="square">
            <a:spAutoFit/>
          </a:bodyPr>
          <a:lstStyle/>
          <a:p>
            <a:pPr lvl="0"/>
            <a:r>
              <a:rPr lang="zh-TW" altLang="en-US" sz="2048" dirty="0">
                <a:solidFill>
                  <a:prstClr val="black"/>
                </a:solidFill>
                <a:latin typeface="Times New Roman" pitchFamily="18" charset="0"/>
                <a:ea typeface="標楷體" pitchFamily="65" charset="-120"/>
              </a:rPr>
              <a:t>確認併網</a:t>
            </a:r>
            <a:r>
              <a:rPr lang="zh-TW" altLang="zh-TW" sz="2048" dirty="0">
                <a:solidFill>
                  <a:prstClr val="black"/>
                </a:solidFill>
                <a:latin typeface="Times New Roman" pitchFamily="18" charset="0"/>
                <a:ea typeface="標楷體" pitchFamily="65" charset="-120"/>
              </a:rPr>
              <a:t>電錶</a:t>
            </a:r>
            <a:r>
              <a:rPr lang="zh-TW" altLang="en-US" sz="2048" dirty="0">
                <a:solidFill>
                  <a:prstClr val="black"/>
                </a:solidFill>
                <a:latin typeface="Times New Roman" pitchFamily="18" charset="0"/>
                <a:ea typeface="標楷體" pitchFamily="65" charset="-120"/>
              </a:rPr>
              <a:t>規格、有效期限、校正報告及讀數。</a:t>
            </a:r>
          </a:p>
        </p:txBody>
      </p:sp>
      <p:sp>
        <p:nvSpPr>
          <p:cNvPr id="15" name="向右箭號 14"/>
          <p:cNvSpPr/>
          <p:nvPr/>
        </p:nvSpPr>
        <p:spPr>
          <a:xfrm>
            <a:off x="4836885" y="3352816"/>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16" name="向右箭號 15"/>
          <p:cNvSpPr/>
          <p:nvPr/>
        </p:nvSpPr>
        <p:spPr>
          <a:xfrm>
            <a:off x="8382782" y="3352816"/>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17" name="標題 1"/>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r>
              <a:rPr lang="en-US" altLang="zh-TW" dirty="0"/>
              <a:t>(</a:t>
            </a:r>
            <a:r>
              <a:rPr lang="zh-TW" altLang="en-US" dirty="0"/>
              <a:t>二</a:t>
            </a:r>
            <a:r>
              <a:rPr lang="en-US" altLang="zh-TW" dirty="0"/>
              <a:t>)-</a:t>
            </a:r>
            <a:r>
              <a:rPr lang="zh-TW" altLang="en-US" dirty="0"/>
              <a:t>風能</a:t>
            </a:r>
          </a:p>
        </p:txBody>
      </p:sp>
      <p:sp>
        <p:nvSpPr>
          <p:cNvPr id="18" name="投影片編號版面配置區 1"/>
          <p:cNvSpPr>
            <a:spLocks noGrp="1"/>
          </p:cNvSpPr>
          <p:nvPr>
            <p:ph type="sldNum" sz="quarter" idx="4294967295"/>
          </p:nvPr>
        </p:nvSpPr>
        <p:spPr>
          <a:xfrm>
            <a:off x="9448799" y="6293122"/>
            <a:ext cx="2743201" cy="365125"/>
          </a:xfrm>
        </p:spPr>
        <p:txBody>
          <a:bodyPr>
            <a:normAutofit/>
          </a:bodyPr>
          <a:lstStyle/>
          <a:p>
            <a:pPr>
              <a:defRPr/>
            </a:pPr>
            <a:fld id="{A3123B0A-8C24-43FB-9672-8C66CB8018F5}" type="slidenum">
              <a:rPr lang="zh-TW" altLang="en-US" smtClean="0">
                <a:latin typeface="Times New Roman" pitchFamily="18" charset="0"/>
              </a:rPr>
              <a:pPr>
                <a:defRPr/>
              </a:pPr>
              <a:t>23</a:t>
            </a:fld>
            <a:endParaRPr lang="zh-TW" altLang="en-US" dirty="0">
              <a:latin typeface="Times New Roman" pitchFamily="18" charset="0"/>
            </a:endParaRPr>
          </a:p>
        </p:txBody>
      </p:sp>
    </p:spTree>
    <p:extLst>
      <p:ext uri="{BB962C8B-B14F-4D97-AF65-F5344CB8AC3E}">
        <p14:creationId xmlns:p14="http://schemas.microsoft.com/office/powerpoint/2010/main" val="2087470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4294967295"/>
          </p:nvPr>
        </p:nvSpPr>
        <p:spPr/>
        <p:txBody>
          <a:bodyPr/>
          <a:lstStyle/>
          <a:p>
            <a:fld id="{A171E769-647F-4EF5-A6D5-91E89034644F}" type="slidenum">
              <a:rPr lang="zh-TW" altLang="en-US" smtClean="0">
                <a:latin typeface="微軟正黑體" pitchFamily="34" charset="-120"/>
                <a:ea typeface="微軟正黑體" pitchFamily="34" charset="-120"/>
              </a:rPr>
              <a:pPr/>
              <a:t>24</a:t>
            </a:fld>
            <a:endParaRPr lang="zh-TW" altLang="en-US">
              <a:latin typeface="微軟正黑體" pitchFamily="34" charset="-120"/>
              <a:ea typeface="微軟正黑體" pitchFamily="34" charset="-120"/>
            </a:endParaRPr>
          </a:p>
        </p:txBody>
      </p:sp>
      <p:pic>
        <p:nvPicPr>
          <p:cNvPr id="6146" name="Picture 2" descr="Z:\離岸風力機測試場\_沙崙再生能源憑證中心計畫\20170316憑證計畫風力,太陽能訪廠照片\IMG201703161617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13357" y="3712191"/>
            <a:ext cx="2910616" cy="302297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Z:\離岸風力機測試場\_沙崙再生能源憑證中心計畫\20170316憑證計畫風力,太陽能訪廠照片\IMG201703160949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28915" y="3759042"/>
            <a:ext cx="5014033" cy="2929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Z:\離岸風力機測試場\_沙崙再生能源憑證中心計畫\20170316憑證計畫風力,太陽能訪廠照片\IMG2017031616181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38271" y="1118916"/>
            <a:ext cx="2395324" cy="248779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m041874\Desktop\HYH\再生能源憑證\20170427\DSC04344.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913357" y="1211310"/>
            <a:ext cx="2772950" cy="2303004"/>
          </a:xfrm>
          <a:prstGeom prst="rect">
            <a:avLst/>
          </a:prstGeom>
          <a:noFill/>
          <a:extLst>
            <a:ext uri="{909E8E84-426E-40DD-AFC4-6F175D3DCCD1}">
              <a14:hiddenFill xmlns:a14="http://schemas.microsoft.com/office/drawing/2010/main">
                <a:solidFill>
                  <a:srgbClr val="FFFFFF"/>
                </a:solidFill>
              </a14:hiddenFill>
            </a:ext>
          </a:extLst>
        </p:spPr>
      </p:pic>
      <p:sp>
        <p:nvSpPr>
          <p:cNvPr id="9" name="標題 1"/>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r>
              <a:rPr lang="en-US" altLang="zh-TW" dirty="0"/>
              <a:t>(</a:t>
            </a:r>
            <a:r>
              <a:rPr lang="zh-TW" altLang="en-US" dirty="0"/>
              <a:t>三</a:t>
            </a:r>
            <a:r>
              <a:rPr lang="en-US" altLang="zh-TW" dirty="0"/>
              <a:t>)-</a:t>
            </a:r>
            <a:r>
              <a:rPr lang="zh-TW" altLang="en-US" dirty="0"/>
              <a:t>風能</a:t>
            </a:r>
          </a:p>
        </p:txBody>
      </p:sp>
    </p:spTree>
    <p:extLst>
      <p:ext uri="{BB962C8B-B14F-4D97-AF65-F5344CB8AC3E}">
        <p14:creationId xmlns:p14="http://schemas.microsoft.com/office/powerpoint/2010/main" val="3336185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A171E769-647F-4EF5-A6D5-91E89034644F}" type="slidenum">
              <a:rPr lang="zh-TW" altLang="en-US" smtClean="0"/>
              <a:pPr/>
              <a:t>25</a:t>
            </a:fld>
            <a:endParaRPr lang="zh-TW" altLang="en-US"/>
          </a:p>
        </p:txBody>
      </p:sp>
      <p:sp>
        <p:nvSpPr>
          <p:cNvPr id="16" name="矩形 15"/>
          <p:cNvSpPr/>
          <p:nvPr/>
        </p:nvSpPr>
        <p:spPr>
          <a:xfrm>
            <a:off x="233296" y="4501025"/>
            <a:ext cx="3181350" cy="369332"/>
          </a:xfrm>
          <a:prstGeom prst="rect">
            <a:avLst/>
          </a:prstGeom>
        </p:spPr>
        <p:txBody>
          <a:bodyPr wrap="square">
            <a:spAutoFit/>
          </a:bodyPr>
          <a:lstStyle/>
          <a:p>
            <a:r>
              <a:rPr lang="zh-TW" altLang="en-US" dirty="0">
                <a:latin typeface="標楷體" panose="03000509000000000000" pitchFamily="65" charset="-120"/>
                <a:ea typeface="標楷體" panose="03000509000000000000" pitchFamily="65" charset="-120"/>
              </a:rPr>
              <a:t>確認電表校正報告</a:t>
            </a:r>
          </a:p>
        </p:txBody>
      </p:sp>
      <p:sp>
        <p:nvSpPr>
          <p:cNvPr id="17" name="矩形 16"/>
          <p:cNvSpPr/>
          <p:nvPr/>
        </p:nvSpPr>
        <p:spPr>
          <a:xfrm>
            <a:off x="3669435" y="5805264"/>
            <a:ext cx="2031325" cy="369332"/>
          </a:xfrm>
          <a:prstGeom prst="rect">
            <a:avLst/>
          </a:prstGeom>
        </p:spPr>
        <p:txBody>
          <a:bodyPr wrap="none">
            <a:spAutoFit/>
          </a:bodyPr>
          <a:lstStyle/>
          <a:p>
            <a:r>
              <a:rPr lang="zh-TW" altLang="en-US" dirty="0">
                <a:latin typeface="標楷體" panose="03000509000000000000" pitchFamily="65" charset="-120"/>
                <a:ea typeface="標楷體" panose="03000509000000000000" pitchFamily="65" charset="-120"/>
              </a:rPr>
              <a:t>確認風速記錄資料</a:t>
            </a:r>
            <a:endParaRPr lang="en-US" altLang="zh-TW" dirty="0">
              <a:latin typeface="標楷體" panose="03000509000000000000" pitchFamily="65" charset="-120"/>
              <a:ea typeface="標楷體" panose="03000509000000000000" pitchFamily="65" charset="-120"/>
            </a:endParaRPr>
          </a:p>
        </p:txBody>
      </p:sp>
      <p:pic>
        <p:nvPicPr>
          <p:cNvPr id="18" name="Picture 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4135" y="1782720"/>
            <a:ext cx="1800000" cy="25472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95327" y="1752103"/>
            <a:ext cx="4519612" cy="204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向右箭號 19"/>
          <p:cNvSpPr/>
          <p:nvPr/>
        </p:nvSpPr>
        <p:spPr>
          <a:xfrm rot="1139664">
            <a:off x="2194593" y="2566717"/>
            <a:ext cx="432048"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22" name="矩形 21"/>
          <p:cNvSpPr/>
          <p:nvPr/>
        </p:nvSpPr>
        <p:spPr>
          <a:xfrm>
            <a:off x="8832304" y="3988146"/>
            <a:ext cx="2031325" cy="369332"/>
          </a:xfrm>
          <a:prstGeom prst="rect">
            <a:avLst/>
          </a:prstGeom>
        </p:spPr>
        <p:txBody>
          <a:bodyPr wrap="none">
            <a:spAutoFit/>
          </a:bodyPr>
          <a:lstStyle/>
          <a:p>
            <a:r>
              <a:rPr lang="zh-TW" altLang="en-US" dirty="0">
                <a:latin typeface="標楷體" panose="03000509000000000000" pitchFamily="65" charset="-120"/>
                <a:ea typeface="標楷體" panose="03000509000000000000" pitchFamily="65" charset="-120"/>
              </a:rPr>
              <a:t>確認功率性能曲線</a:t>
            </a:r>
            <a:endParaRPr lang="en-US" altLang="zh-TW" dirty="0">
              <a:latin typeface="標楷體" panose="03000509000000000000" pitchFamily="65" charset="-120"/>
              <a:ea typeface="標楷體" panose="03000509000000000000" pitchFamily="65" charset="-120"/>
            </a:endParaRPr>
          </a:p>
        </p:txBody>
      </p:sp>
      <p:pic>
        <p:nvPicPr>
          <p:cNvPr id="23"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06522" y="2986915"/>
            <a:ext cx="3835191" cy="272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標題 1">
            <a:extLst>
              <a:ext uri="{FF2B5EF4-FFF2-40B4-BE49-F238E27FC236}">
                <a16:creationId xmlns:a16="http://schemas.microsoft.com/office/drawing/2014/main" id="{43A65123-0F91-4DEC-9447-F324C2346FD5}"/>
              </a:ext>
            </a:extLst>
          </p:cNvPr>
          <p:cNvSpPr txBox="1">
            <a:spLocks/>
          </p:cNvSpPr>
          <p:nvPr/>
        </p:nvSpPr>
        <p:spPr>
          <a:xfrm>
            <a:off x="990601" y="517528"/>
            <a:ext cx="10515600" cy="785604"/>
          </a:xfrm>
          <a:prstGeom prst="rect">
            <a:avLst/>
          </a:prstGeom>
        </p:spPr>
        <p:txBody>
          <a:bodyPr vert="horz" lIns="91440" tIns="45720" rIns="91440" bIns="45720" rtlCol="0" anchor="ctr">
            <a:normAutofit fontScale="97500"/>
          </a:bodyPr>
          <a:lstStyle>
            <a:lvl1pPr>
              <a:lnSpc>
                <a:spcPct val="90000"/>
              </a:lnSpc>
              <a:spcBef>
                <a:spcPct val="0"/>
              </a:spcBef>
              <a:buNone/>
              <a:defRPr sz="4400">
                <a:latin typeface="標楷體" panose="03000509000000000000" pitchFamily="65" charset="-120"/>
                <a:ea typeface="標楷體" panose="03000509000000000000" pitchFamily="65" charset="-120"/>
                <a:cs typeface="+mj-cs"/>
              </a:defRPr>
            </a:lvl1pPr>
          </a:lstStyle>
          <a:p>
            <a:r>
              <a:rPr lang="en-US" altLang="zh-TW" dirty="0"/>
              <a:t>3.</a:t>
            </a:r>
            <a:r>
              <a:rPr lang="zh-TW" altLang="en-US" dirty="0"/>
              <a:t>設備查核內容</a:t>
            </a:r>
            <a:r>
              <a:rPr lang="en-US" altLang="zh-TW" dirty="0"/>
              <a:t>(</a:t>
            </a:r>
            <a:r>
              <a:rPr lang="zh-TW" altLang="en-US" dirty="0"/>
              <a:t>三</a:t>
            </a:r>
            <a:r>
              <a:rPr lang="en-US" altLang="zh-TW" dirty="0"/>
              <a:t>)-</a:t>
            </a:r>
            <a:r>
              <a:rPr lang="zh-TW" altLang="en-US" dirty="0"/>
              <a:t>風能</a:t>
            </a:r>
          </a:p>
        </p:txBody>
      </p:sp>
      <p:sp>
        <p:nvSpPr>
          <p:cNvPr id="15" name="向右箭號 19">
            <a:extLst>
              <a:ext uri="{FF2B5EF4-FFF2-40B4-BE49-F238E27FC236}">
                <a16:creationId xmlns:a16="http://schemas.microsoft.com/office/drawing/2014/main" id="{C78D1645-D88D-4486-AC5C-C3D9BD53AD76}"/>
              </a:ext>
            </a:extLst>
          </p:cNvPr>
          <p:cNvSpPr/>
          <p:nvPr/>
        </p:nvSpPr>
        <p:spPr>
          <a:xfrm rot="19561698">
            <a:off x="6906026" y="3006791"/>
            <a:ext cx="432048"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37716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7368" y="179870"/>
            <a:ext cx="10515600" cy="785604"/>
          </a:xfrm>
        </p:spPr>
        <p:txBody>
          <a:bodyPr/>
          <a:lstStyle/>
          <a:p>
            <a:r>
              <a:rPr lang="en-US" altLang="zh-TW" dirty="0"/>
              <a:t>3.</a:t>
            </a:r>
            <a:r>
              <a:rPr lang="zh-TW" altLang="en-US" dirty="0"/>
              <a:t>設備查核內容</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26</a:t>
            </a:fld>
            <a:endParaRPr lang="zh-TW" altLang="en-US"/>
          </a:p>
        </p:txBody>
      </p:sp>
      <p:sp>
        <p:nvSpPr>
          <p:cNvPr id="10" name="矩形 9">
            <a:extLst>
              <a:ext uri="{FF2B5EF4-FFF2-40B4-BE49-F238E27FC236}">
                <a16:creationId xmlns:a16="http://schemas.microsoft.com/office/drawing/2014/main" id="{B3EA7470-36CF-48DE-BA29-D23C241DAD7D}"/>
              </a:ext>
            </a:extLst>
          </p:cNvPr>
          <p:cNvSpPr/>
          <p:nvPr/>
        </p:nvSpPr>
        <p:spPr>
          <a:xfrm>
            <a:off x="407368" y="908721"/>
            <a:ext cx="11521280" cy="5078313"/>
          </a:xfrm>
          <a:prstGeom prst="rect">
            <a:avLst/>
          </a:prstGeom>
        </p:spPr>
        <p:txBody>
          <a:bodyPr wrap="square">
            <a:spAutoFit/>
          </a:bodyPr>
          <a:lstStyle/>
          <a:p>
            <a:r>
              <a:rPr lang="zh-TW" altLang="en-US" b="1" dirty="0">
                <a:latin typeface="標楷體" panose="03000509000000000000" pitchFamily="65" charset="-120"/>
                <a:ea typeface="標楷體" panose="03000509000000000000" pitchFamily="65" charset="-120"/>
              </a:rPr>
              <a:t>三、綜合評定及建議</a:t>
            </a:r>
          </a:p>
          <a:p>
            <a:r>
              <a:rPr lang="zh-TW" altLang="en-US" b="1" dirty="0">
                <a:latin typeface="標楷體" panose="03000509000000000000" pitchFamily="65" charset="-120"/>
                <a:ea typeface="標楷體" panose="03000509000000000000" pitchFamily="65" charset="-120"/>
              </a:rPr>
              <a:t>本次再生能源設備查核作業：</a:t>
            </a:r>
          </a:p>
          <a:p>
            <a:r>
              <a:rPr lang="zh-TW" altLang="en-US" b="1" dirty="0">
                <a:latin typeface="標楷體" panose="03000509000000000000" pitchFamily="65" charset="-120"/>
                <a:ea typeface="標楷體" panose="03000509000000000000" pitchFamily="65" charset="-120"/>
              </a:rPr>
              <a:t>□未發現缺失。</a:t>
            </a:r>
          </a:p>
          <a:p>
            <a:r>
              <a:rPr lang="zh-TW" altLang="en-US" b="1" dirty="0">
                <a:latin typeface="標楷體" panose="03000509000000000000" pitchFamily="65" charset="-120"/>
                <a:ea typeface="標楷體" panose="03000509000000000000" pitchFamily="65" charset="-120"/>
              </a:rPr>
              <a:t>□發現缺點之查核項次</a:t>
            </a:r>
            <a:r>
              <a:rPr lang="en-US" altLang="zh-TW" b="1" dirty="0">
                <a:latin typeface="標楷體" panose="03000509000000000000" pitchFamily="65" charset="-120"/>
                <a:ea typeface="標楷體" panose="03000509000000000000" pitchFamily="65" charset="-120"/>
              </a:rPr>
              <a:t>: </a:t>
            </a:r>
            <a:r>
              <a:rPr lang="en-US" altLang="zh-TW" b="1" u="sng"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計有</a:t>
            </a:r>
            <a:r>
              <a:rPr lang="zh-TW" altLang="en-US" b="1" u="sng"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幾項缺點。</a:t>
            </a:r>
          </a:p>
          <a:p>
            <a:endParaRPr lang="zh-TW" altLang="en-US" b="1" dirty="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應於十日內提具矯正計畫</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含具體矯正措施及預定完成日期</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a:t>
            </a:r>
          </a:p>
          <a:p>
            <a:endParaRPr lang="zh-TW" altLang="en-US" b="1" dirty="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建議：</a:t>
            </a:r>
          </a:p>
          <a:p>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同意簽發再生能源發電設備查核報告。</a:t>
            </a:r>
          </a:p>
          <a:p>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次要缺點：以書面方式提出矯正計畫，經審查核可後簽發再生能源發電設備查核報告。</a:t>
            </a:r>
          </a:p>
          <a:p>
            <a:pPr marL="452438" indent="-452438"/>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3.</a:t>
            </a:r>
            <a:r>
              <a:rPr lang="zh-TW" altLang="en-US" b="1" dirty="0">
                <a:latin typeface="標楷體" panose="03000509000000000000" pitchFamily="65" charset="-120"/>
                <a:ea typeface="標楷體" panose="03000509000000000000" pitchFamily="65" charset="-120"/>
              </a:rPr>
              <a:t>主要缺點：以書面方式提出矯正計畫，並於矯正後再次進行現場查核，經查核人員確認補正結果確實改善後，簽發再生能源發電設備查核報告。</a:t>
            </a:r>
          </a:p>
          <a:p>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4.</a:t>
            </a:r>
            <a:r>
              <a:rPr lang="zh-TW" altLang="en-US" b="1" dirty="0">
                <a:latin typeface="標楷體" panose="03000509000000000000" pitchFamily="65" charset="-120"/>
                <a:ea typeface="標楷體" panose="03000509000000000000" pitchFamily="65" charset="-120"/>
              </a:rPr>
              <a:t>不予簽發再生能源發電設備查核報告。</a:t>
            </a:r>
          </a:p>
          <a:p>
            <a:endParaRPr lang="zh-TW" altLang="en-US" b="1" dirty="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受查核代表簽名：</a:t>
            </a:r>
            <a:r>
              <a:rPr lang="en-US" altLang="zh-TW" b="1" dirty="0">
                <a:latin typeface="標楷體" panose="03000509000000000000" pitchFamily="65" charset="-120"/>
                <a:ea typeface="標楷體" panose="03000509000000000000" pitchFamily="65" charset="-120"/>
              </a:rPr>
              <a:t>_______</a:t>
            </a:r>
          </a:p>
          <a:p>
            <a:r>
              <a:rPr lang="zh-TW" altLang="en-US" b="1" dirty="0">
                <a:latin typeface="標楷體" panose="03000509000000000000" pitchFamily="65" charset="-120"/>
                <a:ea typeface="標楷體" panose="03000509000000000000" pitchFamily="65" charset="-120"/>
              </a:rPr>
              <a:t>查核人員簽名：</a:t>
            </a:r>
            <a:r>
              <a:rPr lang="en-US" altLang="zh-TW" b="1" dirty="0">
                <a:latin typeface="標楷體" panose="03000509000000000000" pitchFamily="65" charset="-120"/>
                <a:ea typeface="標楷體" panose="03000509000000000000" pitchFamily="65" charset="-120"/>
              </a:rPr>
              <a:t>_______</a:t>
            </a:r>
          </a:p>
          <a:p>
            <a:r>
              <a:rPr lang="zh-TW" altLang="en-US" b="1" dirty="0">
                <a:latin typeface="標楷體" panose="03000509000000000000" pitchFamily="65" charset="-120"/>
                <a:ea typeface="標楷體" panose="03000509000000000000" pitchFamily="65" charset="-120"/>
              </a:rPr>
              <a:t>註：</a:t>
            </a: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檢查結果，仍以最終核定為準。</a:t>
            </a:r>
          </a:p>
          <a:p>
            <a:r>
              <a:rPr lang="zh-TW" altLang="en-US" b="1" dirty="0">
                <a:latin typeface="標楷體" panose="03000509000000000000" pitchFamily="65" charset="-120"/>
                <a:ea typeface="標楷體" panose="03000509000000000000" pitchFamily="65" charset="-120"/>
              </a:rPr>
              <a:t>    </a:t>
            </a:r>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貴廠對缺點判定、檢查人員表現、評定建議等若有意見，請逕向轄區主管單位提出，本局將儘速處理。</a:t>
            </a:r>
          </a:p>
        </p:txBody>
      </p:sp>
    </p:spTree>
    <p:extLst>
      <p:ext uri="{BB962C8B-B14F-4D97-AF65-F5344CB8AC3E}">
        <p14:creationId xmlns:p14="http://schemas.microsoft.com/office/powerpoint/2010/main" val="143492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838201" y="2716308"/>
            <a:ext cx="10515600" cy="3460657"/>
          </a:xfrm>
        </p:spPr>
        <p:txBody>
          <a:bodyPr>
            <a:normAutofit/>
          </a:bodyPr>
          <a:lstStyle/>
          <a:p>
            <a:pPr marL="0" indent="0" algn="ctr">
              <a:buNone/>
            </a:pPr>
            <a:r>
              <a:rPr lang="zh-TW" altLang="en-US" sz="6600" dirty="0"/>
              <a:t>報告完畢 敬請指教</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27</a:t>
            </a:fld>
            <a:endParaRPr lang="zh-TW" altLang="en-US"/>
          </a:p>
        </p:txBody>
      </p:sp>
    </p:spTree>
    <p:extLst>
      <p:ext uri="{BB962C8B-B14F-4D97-AF65-F5344CB8AC3E}">
        <p14:creationId xmlns:p14="http://schemas.microsoft.com/office/powerpoint/2010/main" val="209596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514350" indent="-514350">
              <a:lnSpc>
                <a:spcPct val="100000"/>
              </a:lnSpc>
              <a:spcBef>
                <a:spcPts val="600"/>
              </a:spcBef>
            </a:pPr>
            <a:r>
              <a:rPr lang="en-US" altLang="zh-TW" dirty="0"/>
              <a:t>1.</a:t>
            </a:r>
            <a:r>
              <a:rPr lang="zh-TW" altLang="en-US" dirty="0"/>
              <a:t>相關申請表格取得說明</a:t>
            </a:r>
            <a:endParaRPr lang="en-US" altLang="zh-TW" dirty="0"/>
          </a:p>
        </p:txBody>
      </p:sp>
      <p:sp>
        <p:nvSpPr>
          <p:cNvPr id="3" name="內容版面配置區 2"/>
          <p:cNvSpPr>
            <a:spLocks noGrp="1"/>
          </p:cNvSpPr>
          <p:nvPr>
            <p:ph idx="1"/>
          </p:nvPr>
        </p:nvSpPr>
        <p:spPr>
          <a:xfrm>
            <a:off x="7933765" y="1945063"/>
            <a:ext cx="4114800" cy="4912939"/>
          </a:xfrm>
        </p:spPr>
        <p:txBody>
          <a:bodyPr>
            <a:normAutofit/>
          </a:bodyPr>
          <a:lstStyle/>
          <a:p>
            <a:pPr marL="0" indent="0" algn="ctr">
              <a:buNone/>
            </a:pPr>
            <a:r>
              <a:rPr lang="zh-TW" altLang="en-US" sz="2400" dirty="0"/>
              <a:t>瀏覽器上</a:t>
            </a:r>
            <a:r>
              <a:rPr lang="en-US" altLang="zh-TW" sz="2400" dirty="0"/>
              <a:t>key</a:t>
            </a:r>
          </a:p>
          <a:p>
            <a:pPr marL="0" indent="0" algn="ctr">
              <a:buNone/>
            </a:pPr>
            <a:r>
              <a:rPr lang="en-US" altLang="zh-TW" sz="2400" dirty="0"/>
              <a:t>“</a:t>
            </a:r>
            <a:r>
              <a:rPr lang="zh-TW" altLang="en-US" sz="2400" dirty="0"/>
              <a:t>再生能源憑證中心</a:t>
            </a:r>
            <a:r>
              <a:rPr lang="en-US" altLang="zh-TW" sz="2400" dirty="0"/>
              <a:t>” </a:t>
            </a:r>
          </a:p>
          <a:p>
            <a:pPr marL="0" indent="0" algn="ctr">
              <a:buNone/>
            </a:pPr>
            <a:r>
              <a:rPr lang="en-US" altLang="zh-TW" sz="2400" dirty="0"/>
              <a:t>http://www.trec.org.tw/</a:t>
            </a:r>
            <a:endParaRPr lang="zh-TW" altLang="en-US" sz="2400" dirty="0"/>
          </a:p>
        </p:txBody>
      </p:sp>
      <p:pic>
        <p:nvPicPr>
          <p:cNvPr id="4" name="圖片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8914" y="1150732"/>
            <a:ext cx="7514855" cy="5492117"/>
          </a:xfrm>
          <a:prstGeom prst="rect">
            <a:avLst/>
          </a:prstGeom>
        </p:spPr>
      </p:pic>
      <p:cxnSp>
        <p:nvCxnSpPr>
          <p:cNvPr id="7" name="直線單箭頭接點 6"/>
          <p:cNvCxnSpPr/>
          <p:nvPr/>
        </p:nvCxnSpPr>
        <p:spPr>
          <a:xfrm flipH="1">
            <a:off x="3309003" y="5123331"/>
            <a:ext cx="2069822" cy="3092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投影片編號版面配置區 10"/>
          <p:cNvSpPr>
            <a:spLocks noGrp="1"/>
          </p:cNvSpPr>
          <p:nvPr>
            <p:ph type="sldNum" sz="quarter" idx="12"/>
          </p:nvPr>
        </p:nvSpPr>
        <p:spPr/>
        <p:txBody>
          <a:bodyPr/>
          <a:lstStyle/>
          <a:p>
            <a:fld id="{99B8235E-8618-4B50-A4AF-F4F854C288BA}" type="slidenum">
              <a:rPr lang="zh-TW" altLang="en-US" smtClean="0"/>
              <a:pPr/>
              <a:t>3</a:t>
            </a:fld>
            <a:endParaRPr lang="zh-TW" altLang="en-US"/>
          </a:p>
        </p:txBody>
      </p:sp>
    </p:spTree>
    <p:extLst>
      <p:ext uri="{BB962C8B-B14F-4D97-AF65-F5344CB8AC3E}">
        <p14:creationId xmlns:p14="http://schemas.microsoft.com/office/powerpoint/2010/main" val="277027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a:t>
            </a:r>
            <a:r>
              <a:rPr lang="zh-TW" altLang="en-US" dirty="0"/>
              <a:t>相關申請表格取得說明</a:t>
            </a:r>
          </a:p>
        </p:txBody>
      </p:sp>
      <p:sp>
        <p:nvSpPr>
          <p:cNvPr id="5" name="投影片編號版面配置區 4"/>
          <p:cNvSpPr>
            <a:spLocks noGrp="1"/>
          </p:cNvSpPr>
          <p:nvPr>
            <p:ph type="sldNum" sz="quarter" idx="12"/>
          </p:nvPr>
        </p:nvSpPr>
        <p:spPr/>
        <p:txBody>
          <a:bodyPr/>
          <a:lstStyle/>
          <a:p>
            <a:fld id="{99B8235E-8618-4B50-A4AF-F4F854C288BA}" type="slidenum">
              <a:rPr lang="zh-TW" altLang="en-US" smtClean="0"/>
              <a:pPr/>
              <a:t>4</a:t>
            </a:fld>
            <a:endParaRPr lang="zh-TW" altLang="en-US"/>
          </a:p>
        </p:txBody>
      </p:sp>
      <p:pic>
        <p:nvPicPr>
          <p:cNvPr id="7" name="圖片 6">
            <a:extLst>
              <a:ext uri="{FF2B5EF4-FFF2-40B4-BE49-F238E27FC236}">
                <a16:creationId xmlns:a16="http://schemas.microsoft.com/office/drawing/2014/main" id="{32D02C20-F614-4A78-A722-F30E2C75DD39}"/>
              </a:ext>
            </a:extLst>
          </p:cNvPr>
          <p:cNvPicPr>
            <a:picLocks noChangeAspect="1"/>
          </p:cNvPicPr>
          <p:nvPr/>
        </p:nvPicPr>
        <p:blipFill rotWithShape="1">
          <a:blip r:embed="rId2"/>
          <a:srcRect t="2913" b="5325"/>
          <a:stretch/>
        </p:blipFill>
        <p:spPr>
          <a:xfrm>
            <a:off x="1105276" y="1175292"/>
            <a:ext cx="9981448" cy="5152103"/>
          </a:xfrm>
          <a:prstGeom prst="rect">
            <a:avLst/>
          </a:prstGeom>
        </p:spPr>
      </p:pic>
    </p:spTree>
    <p:extLst>
      <p:ext uri="{BB962C8B-B14F-4D97-AF65-F5344CB8AC3E}">
        <p14:creationId xmlns:p14="http://schemas.microsoft.com/office/powerpoint/2010/main" val="2458686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a:t>
            </a:r>
            <a:r>
              <a:rPr lang="zh-TW" altLang="en-US" dirty="0"/>
              <a:t>相關申請表格取得說明</a:t>
            </a:r>
          </a:p>
        </p:txBody>
      </p:sp>
      <p:sp>
        <p:nvSpPr>
          <p:cNvPr id="5" name="投影片編號版面配置區 4"/>
          <p:cNvSpPr>
            <a:spLocks noGrp="1"/>
          </p:cNvSpPr>
          <p:nvPr>
            <p:ph type="sldNum" sz="quarter" idx="12"/>
          </p:nvPr>
        </p:nvSpPr>
        <p:spPr/>
        <p:txBody>
          <a:bodyPr/>
          <a:lstStyle/>
          <a:p>
            <a:fld id="{99B8235E-8618-4B50-A4AF-F4F854C288BA}" type="slidenum">
              <a:rPr lang="zh-TW" altLang="en-US" smtClean="0"/>
              <a:pPr/>
              <a:t>5</a:t>
            </a:fld>
            <a:endParaRPr lang="zh-TW" altLang="en-US"/>
          </a:p>
        </p:txBody>
      </p:sp>
      <p:pic>
        <p:nvPicPr>
          <p:cNvPr id="4" name="圖片 3">
            <a:extLst>
              <a:ext uri="{FF2B5EF4-FFF2-40B4-BE49-F238E27FC236}">
                <a16:creationId xmlns:a16="http://schemas.microsoft.com/office/drawing/2014/main" id="{C5840509-8A77-4D45-BA1C-E35D09DCCD6D}"/>
              </a:ext>
            </a:extLst>
          </p:cNvPr>
          <p:cNvPicPr>
            <a:picLocks noChangeAspect="1"/>
          </p:cNvPicPr>
          <p:nvPr/>
        </p:nvPicPr>
        <p:blipFill rotWithShape="1">
          <a:blip r:embed="rId2"/>
          <a:srcRect t="2913" b="5324"/>
          <a:stretch/>
        </p:blipFill>
        <p:spPr>
          <a:xfrm>
            <a:off x="1103784" y="1139478"/>
            <a:ext cx="9984432" cy="5153644"/>
          </a:xfrm>
          <a:prstGeom prst="rect">
            <a:avLst/>
          </a:prstGeom>
        </p:spPr>
      </p:pic>
    </p:spTree>
    <p:extLst>
      <p:ext uri="{BB962C8B-B14F-4D97-AF65-F5344CB8AC3E}">
        <p14:creationId xmlns:p14="http://schemas.microsoft.com/office/powerpoint/2010/main" val="407516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2651" y="411148"/>
            <a:ext cx="7886700" cy="785604"/>
          </a:xfrm>
        </p:spPr>
        <p:txBody>
          <a:bodyPr>
            <a:normAutofit fontScale="90000"/>
          </a:bodyPr>
          <a:lstStyle/>
          <a:p>
            <a:pPr>
              <a:lnSpc>
                <a:spcPct val="100000"/>
              </a:lnSpc>
              <a:spcBef>
                <a:spcPts val="600"/>
              </a:spcBef>
            </a:pPr>
            <a:r>
              <a:rPr lang="en-US" altLang="zh-TW" dirty="0"/>
              <a:t>2.</a:t>
            </a:r>
            <a:r>
              <a:rPr lang="zh-TW" altLang="en-US" dirty="0"/>
              <a:t>自願性再生能源憑證實施辦法</a:t>
            </a:r>
            <a:endParaRPr lang="en-US" altLang="zh-TW" dirty="0"/>
          </a:p>
        </p:txBody>
      </p:sp>
      <p:sp>
        <p:nvSpPr>
          <p:cNvPr id="3" name="內容版面配置區 2"/>
          <p:cNvSpPr>
            <a:spLocks noGrp="1"/>
          </p:cNvSpPr>
          <p:nvPr>
            <p:ph idx="1"/>
          </p:nvPr>
        </p:nvSpPr>
        <p:spPr>
          <a:xfrm>
            <a:off x="551384" y="1124745"/>
            <a:ext cx="11521280" cy="4912939"/>
          </a:xfrm>
        </p:spPr>
        <p:txBody>
          <a:bodyPr>
            <a:noAutofit/>
          </a:bodyPr>
          <a:lstStyle/>
          <a:p>
            <a:pPr marL="711200" indent="-711200">
              <a:lnSpc>
                <a:spcPct val="100000"/>
              </a:lnSpc>
              <a:buNone/>
            </a:pPr>
            <a:r>
              <a:rPr lang="zh-TW" altLang="en-US" sz="2200" b="1" dirty="0"/>
              <a:t>第一條 本辦法依商品檢驗法第十四條第二項規定訂定之。</a:t>
            </a:r>
          </a:p>
          <a:p>
            <a:pPr marL="711200" indent="-711200">
              <a:lnSpc>
                <a:spcPct val="100000"/>
              </a:lnSpc>
              <a:buNone/>
            </a:pPr>
            <a:r>
              <a:rPr lang="zh-TW" altLang="en-US" sz="2200" b="1" dirty="0"/>
              <a:t>第二條 本辦法用詞定義如下：</a:t>
            </a:r>
          </a:p>
          <a:p>
            <a:pPr marL="1625600" lvl="2" indent="-711200">
              <a:lnSpc>
                <a:spcPct val="100000"/>
              </a:lnSpc>
              <a:buNone/>
            </a:pPr>
            <a:r>
              <a:rPr lang="zh-TW" altLang="en-US" sz="2400" b="1" dirty="0"/>
              <a:t>一、再生能源：指再生能源發展條例第三條所定再生能源。</a:t>
            </a:r>
          </a:p>
          <a:p>
            <a:pPr marL="1625600" lvl="2" indent="-711200">
              <a:lnSpc>
                <a:spcPct val="100000"/>
              </a:lnSpc>
              <a:buNone/>
            </a:pPr>
            <a:endParaRPr lang="zh-TW" altLang="en-US" sz="2400" b="1" dirty="0"/>
          </a:p>
          <a:p>
            <a:pPr marL="1625600" lvl="2" indent="-711200">
              <a:lnSpc>
                <a:spcPct val="100000"/>
              </a:lnSpc>
              <a:buNone/>
            </a:pPr>
            <a:r>
              <a:rPr lang="zh-TW" altLang="en-US" sz="2400" b="1" dirty="0"/>
              <a:t>二、再生能源發電設備（以下簡稱發電設備）：指再生能源發展條例第三條所定發電設備。</a:t>
            </a:r>
          </a:p>
          <a:p>
            <a:pPr marL="1625600" lvl="2" indent="-711200">
              <a:lnSpc>
                <a:spcPct val="100000"/>
              </a:lnSpc>
              <a:buNone/>
            </a:pPr>
            <a:endParaRPr lang="zh-TW" altLang="en-US" sz="2400" b="1" dirty="0"/>
          </a:p>
          <a:p>
            <a:pPr marL="1625600" lvl="2" indent="-711200">
              <a:lnSpc>
                <a:spcPct val="100000"/>
              </a:lnSpc>
              <a:buNone/>
            </a:pPr>
            <a:r>
              <a:rPr lang="zh-TW" altLang="en-US" sz="2400" b="1" dirty="0"/>
              <a:t>三、再生能源憑證（以下簡稱憑證）：指經濟部標準檢驗局國家再生能源憑證中心（以下簡稱憑證中心）辦理發電設備查核及發電量查證後所核發之憑證。</a:t>
            </a:r>
            <a:endParaRPr lang="en-US" altLang="zh-TW" sz="2400" b="1" dirty="0"/>
          </a:p>
          <a:p>
            <a:pPr marL="1625600" lvl="2" indent="-711200">
              <a:lnSpc>
                <a:spcPct val="100000"/>
              </a:lnSpc>
              <a:buNone/>
            </a:pPr>
            <a:r>
              <a:rPr lang="zh-TW" altLang="en-US" sz="2400" b="1" dirty="0"/>
              <a:t>四、申請人：指再生能源發電業或再生能源自用發電設備設置者，但採用</a:t>
            </a:r>
            <a:r>
              <a:rPr lang="zh-TW" altLang="en-US" sz="2400" b="1" dirty="0">
                <a:solidFill>
                  <a:srgbClr val="FF0000"/>
                </a:solidFill>
              </a:rPr>
              <a:t>躉購制度者</a:t>
            </a:r>
            <a:r>
              <a:rPr lang="zh-TW" altLang="en-US" sz="2400" b="1" dirty="0"/>
              <a:t>與</a:t>
            </a:r>
            <a:r>
              <a:rPr lang="zh-TW" altLang="en-US" sz="2400" b="1" dirty="0">
                <a:solidFill>
                  <a:srgbClr val="FF0000"/>
                </a:solidFill>
              </a:rPr>
              <a:t>溫室氣體排放額度抵換專案</a:t>
            </a:r>
            <a:r>
              <a:rPr lang="zh-TW" altLang="en-US" sz="2400" b="1" dirty="0"/>
              <a:t>減量額度者</a:t>
            </a:r>
            <a:r>
              <a:rPr lang="zh-TW" altLang="en-US" sz="2400" b="1" dirty="0">
                <a:solidFill>
                  <a:srgbClr val="FF0000"/>
                </a:solidFill>
              </a:rPr>
              <a:t>除外</a:t>
            </a:r>
            <a:r>
              <a:rPr lang="zh-TW" altLang="en-US" sz="2400" b="1" dirty="0"/>
              <a:t>。</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6</a:t>
            </a:fld>
            <a:endParaRPr lang="zh-TW" altLang="en-US"/>
          </a:p>
        </p:txBody>
      </p:sp>
    </p:spTree>
    <p:extLst>
      <p:ext uri="{BB962C8B-B14F-4D97-AF65-F5344CB8AC3E}">
        <p14:creationId xmlns:p14="http://schemas.microsoft.com/office/powerpoint/2010/main" val="239611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2651" y="411148"/>
            <a:ext cx="7886700" cy="785604"/>
          </a:xfrm>
        </p:spPr>
        <p:txBody>
          <a:bodyPr>
            <a:normAutofit fontScale="90000"/>
          </a:bodyPr>
          <a:lstStyle/>
          <a:p>
            <a:pPr>
              <a:lnSpc>
                <a:spcPct val="100000"/>
              </a:lnSpc>
              <a:spcBef>
                <a:spcPts val="600"/>
              </a:spcBef>
            </a:pPr>
            <a:r>
              <a:rPr lang="en-US" altLang="zh-TW" dirty="0"/>
              <a:t>2.</a:t>
            </a:r>
            <a:r>
              <a:rPr lang="zh-TW" altLang="en-US" dirty="0"/>
              <a:t>自願性再生能源憑證實施辦法</a:t>
            </a:r>
            <a:endParaRPr lang="en-US" altLang="zh-TW" dirty="0"/>
          </a:p>
        </p:txBody>
      </p:sp>
      <p:sp>
        <p:nvSpPr>
          <p:cNvPr id="3" name="內容版面配置區 2"/>
          <p:cNvSpPr>
            <a:spLocks noGrp="1"/>
          </p:cNvSpPr>
          <p:nvPr>
            <p:ph idx="1"/>
          </p:nvPr>
        </p:nvSpPr>
        <p:spPr>
          <a:xfrm>
            <a:off x="551384" y="1124745"/>
            <a:ext cx="10297144" cy="4912939"/>
          </a:xfrm>
        </p:spPr>
        <p:txBody>
          <a:bodyPr>
            <a:noAutofit/>
          </a:bodyPr>
          <a:lstStyle/>
          <a:p>
            <a:pPr marL="711200" indent="-711200">
              <a:lnSpc>
                <a:spcPct val="100000"/>
              </a:lnSpc>
              <a:buNone/>
            </a:pPr>
            <a:r>
              <a:rPr lang="zh-TW" altLang="en-US" sz="2200" b="1" dirty="0"/>
              <a:t>第三條 申請憑證，申請人應填具申請書並檢附下列文件向憑證中心提出：</a:t>
            </a:r>
          </a:p>
          <a:p>
            <a:pPr marL="1625600" lvl="2" indent="-711200">
              <a:lnSpc>
                <a:spcPct val="100000"/>
              </a:lnSpc>
              <a:buNone/>
            </a:pPr>
            <a:r>
              <a:rPr lang="zh-TW" altLang="en-US" sz="2400" b="1" dirty="0"/>
              <a:t>一、公司登記、商業登記、工廠登記、其他相當之設立登記文件或身分證明文件。</a:t>
            </a:r>
          </a:p>
          <a:p>
            <a:pPr marL="1625600" lvl="2" indent="-711200">
              <a:lnSpc>
                <a:spcPct val="100000"/>
              </a:lnSpc>
              <a:buNone/>
            </a:pPr>
            <a:endParaRPr lang="zh-TW" altLang="en-US" sz="2400" b="1" dirty="0"/>
          </a:p>
          <a:p>
            <a:pPr marL="1625600" lvl="2" indent="-711200">
              <a:lnSpc>
                <a:spcPct val="100000"/>
              </a:lnSpc>
              <a:buNone/>
            </a:pPr>
            <a:r>
              <a:rPr lang="zh-TW" altLang="en-US" sz="2400" b="1" dirty="0"/>
              <a:t>二、依前條第二款規定發電設備之相關證明文件。</a:t>
            </a:r>
          </a:p>
          <a:p>
            <a:pPr marL="1625600" lvl="2" indent="-711200">
              <a:lnSpc>
                <a:spcPct val="100000"/>
              </a:lnSpc>
              <a:buNone/>
            </a:pPr>
            <a:endParaRPr lang="zh-TW" altLang="en-US" sz="2400" b="1" dirty="0"/>
          </a:p>
          <a:p>
            <a:pPr marL="1625600" lvl="2" indent="-711200">
              <a:lnSpc>
                <a:spcPct val="100000"/>
              </a:lnSpc>
              <a:buNone/>
            </a:pPr>
            <a:r>
              <a:rPr lang="zh-TW" altLang="en-US" sz="2400" b="1" dirty="0"/>
              <a:t>三、其他經憑證中心指定之文件。</a:t>
            </a:r>
          </a:p>
          <a:p>
            <a:pPr marL="1625600" lvl="2" indent="-711200">
              <a:lnSpc>
                <a:spcPct val="100000"/>
              </a:lnSpc>
              <a:buNone/>
            </a:pPr>
            <a:endParaRPr lang="zh-TW" altLang="en-US" sz="2400" b="1" dirty="0"/>
          </a:p>
          <a:p>
            <a:pPr marL="1625600" lvl="2" indent="-711200">
              <a:lnSpc>
                <a:spcPct val="100000"/>
              </a:lnSpc>
              <a:buNone/>
            </a:pPr>
            <a:r>
              <a:rPr lang="zh-TW" altLang="en-US" sz="2400" b="1" dirty="0"/>
              <a:t>第四條 申請讓與憑證，申請人應填具申請書並檢附讓與文件及受讓人登記文件或身分證明文件影本予憑證中心登錄。憑證讓與以一次為原則。但情形特殊，經憑證中心同意者，不在此限。</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7</a:t>
            </a:fld>
            <a:endParaRPr lang="zh-TW" altLang="en-US"/>
          </a:p>
        </p:txBody>
      </p:sp>
    </p:spTree>
    <p:extLst>
      <p:ext uri="{BB962C8B-B14F-4D97-AF65-F5344CB8AC3E}">
        <p14:creationId xmlns:p14="http://schemas.microsoft.com/office/powerpoint/2010/main" val="251983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2651" y="411148"/>
            <a:ext cx="7886700" cy="785604"/>
          </a:xfrm>
        </p:spPr>
        <p:txBody>
          <a:bodyPr>
            <a:normAutofit fontScale="90000"/>
          </a:bodyPr>
          <a:lstStyle/>
          <a:p>
            <a:pPr>
              <a:lnSpc>
                <a:spcPct val="100000"/>
              </a:lnSpc>
              <a:spcBef>
                <a:spcPts val="600"/>
              </a:spcBef>
            </a:pPr>
            <a:r>
              <a:rPr lang="en-US" altLang="zh-TW" dirty="0"/>
              <a:t>2.</a:t>
            </a:r>
            <a:r>
              <a:rPr lang="zh-TW" altLang="en-US" dirty="0"/>
              <a:t>自願性再生能源憑證實施辦法</a:t>
            </a:r>
            <a:endParaRPr lang="en-US" altLang="zh-TW" dirty="0"/>
          </a:p>
        </p:txBody>
      </p:sp>
      <p:sp>
        <p:nvSpPr>
          <p:cNvPr id="3" name="內容版面配置區 2"/>
          <p:cNvSpPr>
            <a:spLocks noGrp="1"/>
          </p:cNvSpPr>
          <p:nvPr>
            <p:ph idx="1"/>
          </p:nvPr>
        </p:nvSpPr>
        <p:spPr>
          <a:xfrm>
            <a:off x="551384" y="1124745"/>
            <a:ext cx="11017224" cy="4912939"/>
          </a:xfrm>
        </p:spPr>
        <p:txBody>
          <a:bodyPr>
            <a:noAutofit/>
          </a:bodyPr>
          <a:lstStyle/>
          <a:p>
            <a:pPr marL="711200" indent="-711200">
              <a:lnSpc>
                <a:spcPct val="100000"/>
              </a:lnSpc>
              <a:buNone/>
            </a:pPr>
            <a:r>
              <a:rPr lang="zh-TW" altLang="en-US" sz="2200" b="1" dirty="0"/>
              <a:t>第五條 憑證中心受理憑證申請後，應辦理文件審查及現場查核。</a:t>
            </a:r>
          </a:p>
          <a:p>
            <a:pPr marL="1238250" lvl="2" indent="-342900">
              <a:lnSpc>
                <a:spcPct val="100000"/>
              </a:lnSpc>
            </a:pPr>
            <a:r>
              <a:rPr lang="zh-TW" altLang="en-US" sz="2400" b="1" dirty="0">
                <a:solidFill>
                  <a:srgbClr val="FF0000"/>
                </a:solidFill>
              </a:rPr>
              <a:t>申請文件不符合規定者</a:t>
            </a:r>
            <a:r>
              <a:rPr lang="zh-TW" altLang="en-US" sz="2400" b="1" dirty="0"/>
              <a:t>，由經濟部標準檢驗局</a:t>
            </a:r>
            <a:r>
              <a:rPr lang="en-US" altLang="zh-TW" sz="2400" b="1" dirty="0"/>
              <a:t>(</a:t>
            </a:r>
            <a:r>
              <a:rPr lang="zh-TW" altLang="en-US" sz="2400" b="1" dirty="0"/>
              <a:t>以下簡稱標檢局</a:t>
            </a:r>
            <a:r>
              <a:rPr lang="en-US" altLang="zh-TW" sz="2400" b="1" dirty="0"/>
              <a:t>)</a:t>
            </a:r>
            <a:r>
              <a:rPr lang="zh-TW" altLang="en-US" sz="2400" b="1" dirty="0"/>
              <a:t>通知申請人於通知</a:t>
            </a:r>
            <a:r>
              <a:rPr lang="zh-TW" altLang="en-US" sz="2400" b="1" dirty="0">
                <a:solidFill>
                  <a:srgbClr val="FF0000"/>
                </a:solidFill>
              </a:rPr>
              <a:t>送達之次日起十四個工作日內補正</a:t>
            </a:r>
            <a:r>
              <a:rPr lang="zh-TW" altLang="en-US" sz="2400" b="1" dirty="0"/>
              <a:t>，必要時，得延長十四個工作日，逾期仍未完成補正者，逕行駁回申請。</a:t>
            </a:r>
          </a:p>
          <a:p>
            <a:pPr marL="1238250" lvl="2" indent="-342900">
              <a:lnSpc>
                <a:spcPct val="100000"/>
              </a:lnSpc>
            </a:pPr>
            <a:r>
              <a:rPr lang="zh-TW" altLang="en-US" sz="2400" b="1" dirty="0"/>
              <a:t>文件經審查符合規定者，申請人應配合憑證中心</a:t>
            </a:r>
            <a:r>
              <a:rPr lang="zh-TW" altLang="en-US" sz="2400" b="1" dirty="0">
                <a:solidFill>
                  <a:srgbClr val="FF0000"/>
                </a:solidFill>
              </a:rPr>
              <a:t>受理申請後三個月內進行現場查核</a:t>
            </a:r>
            <a:r>
              <a:rPr lang="zh-TW" altLang="en-US" sz="2400" b="1" dirty="0"/>
              <a:t>，但有正當理由，得向憑證中心申請延展一次，其延展期間以三個月為限，延展後仍無法配合現場查核者，由標檢局駁回其申請。</a:t>
            </a:r>
            <a:endParaRPr lang="en-US" altLang="zh-TW" sz="2400" b="1" dirty="0"/>
          </a:p>
          <a:p>
            <a:pPr marL="895350" lvl="2" indent="19050">
              <a:lnSpc>
                <a:spcPct val="100000"/>
              </a:lnSpc>
              <a:buNone/>
            </a:pPr>
            <a:endParaRPr lang="zh-TW" altLang="en-US" b="1" dirty="0"/>
          </a:p>
          <a:p>
            <a:pPr marL="981075" indent="-981075">
              <a:lnSpc>
                <a:spcPct val="100000"/>
              </a:lnSpc>
              <a:buNone/>
            </a:pPr>
            <a:r>
              <a:rPr lang="zh-TW" altLang="en-US" sz="2200" b="1" dirty="0"/>
              <a:t>第六條 經憑證中心現場查核符合規定者，准予設備登錄並發給申請人發電設備查核報告。</a:t>
            </a:r>
            <a:endParaRPr lang="en-US" altLang="zh-TW" sz="2200" b="1" dirty="0"/>
          </a:p>
          <a:p>
            <a:pPr marL="1238250" lvl="2" indent="-342900">
              <a:lnSpc>
                <a:spcPct val="100000"/>
              </a:lnSpc>
            </a:pPr>
            <a:r>
              <a:rPr lang="zh-TW" altLang="en-US" sz="2800" b="1" dirty="0"/>
              <a:t>經現場查核不符合規定者，申請人得於接獲報告之次日起十四個工作日內檢具相關事證，向憑證中心申請複查，複查以一次為限。</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8</a:t>
            </a:fld>
            <a:endParaRPr lang="zh-TW" altLang="en-US"/>
          </a:p>
        </p:txBody>
      </p:sp>
    </p:spTree>
    <p:extLst>
      <p:ext uri="{BB962C8B-B14F-4D97-AF65-F5344CB8AC3E}">
        <p14:creationId xmlns:p14="http://schemas.microsoft.com/office/powerpoint/2010/main" val="215787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2651" y="411148"/>
            <a:ext cx="7886700" cy="785604"/>
          </a:xfrm>
        </p:spPr>
        <p:txBody>
          <a:bodyPr>
            <a:normAutofit fontScale="90000"/>
          </a:bodyPr>
          <a:lstStyle/>
          <a:p>
            <a:pPr>
              <a:lnSpc>
                <a:spcPct val="100000"/>
              </a:lnSpc>
              <a:spcBef>
                <a:spcPts val="600"/>
              </a:spcBef>
            </a:pPr>
            <a:r>
              <a:rPr lang="en-US" altLang="zh-TW" dirty="0"/>
              <a:t>2.</a:t>
            </a:r>
            <a:r>
              <a:rPr lang="zh-TW" altLang="en-US" dirty="0"/>
              <a:t>自願性再生能源憑證實施辦法</a:t>
            </a:r>
            <a:endParaRPr lang="en-US" altLang="zh-TW" dirty="0"/>
          </a:p>
        </p:txBody>
      </p:sp>
      <p:sp>
        <p:nvSpPr>
          <p:cNvPr id="3" name="內容版面配置區 2"/>
          <p:cNvSpPr>
            <a:spLocks noGrp="1"/>
          </p:cNvSpPr>
          <p:nvPr>
            <p:ph idx="1"/>
          </p:nvPr>
        </p:nvSpPr>
        <p:spPr>
          <a:xfrm>
            <a:off x="551384" y="1124745"/>
            <a:ext cx="11017224" cy="4912939"/>
          </a:xfrm>
        </p:spPr>
        <p:txBody>
          <a:bodyPr>
            <a:noAutofit/>
          </a:bodyPr>
          <a:lstStyle/>
          <a:p>
            <a:pPr marL="895350" indent="-895350">
              <a:lnSpc>
                <a:spcPct val="100000"/>
              </a:lnSpc>
              <a:buNone/>
            </a:pPr>
            <a:r>
              <a:rPr lang="zh-TW" altLang="en-US" sz="2000" b="1" dirty="0"/>
              <a:t>第七條 申請案經標檢局核准後，於報告簽發日之次日起即開始累計發電量，每達</a:t>
            </a:r>
            <a:r>
              <a:rPr lang="zh-TW" altLang="en-US" sz="2000" b="1" dirty="0">
                <a:solidFill>
                  <a:srgbClr val="FF0000"/>
                </a:solidFill>
              </a:rPr>
              <a:t>一千度</a:t>
            </a:r>
            <a:r>
              <a:rPr lang="zh-TW" altLang="en-US" sz="2000" b="1" dirty="0"/>
              <a:t>累計電量，憑證中心</a:t>
            </a:r>
            <a:r>
              <a:rPr lang="zh-TW" altLang="en-US" sz="2000" b="1" dirty="0">
                <a:solidFill>
                  <a:srgbClr val="FF0000"/>
                </a:solidFill>
              </a:rPr>
              <a:t>即核發一張電子憑證</a:t>
            </a:r>
            <a:r>
              <a:rPr lang="zh-TW" altLang="en-US" sz="2000" b="1" dirty="0"/>
              <a:t>予申請人，並登錄已核發之憑證數量。</a:t>
            </a:r>
          </a:p>
          <a:p>
            <a:pPr marL="895350" indent="-895350">
              <a:lnSpc>
                <a:spcPct val="100000"/>
              </a:lnSpc>
              <a:buNone/>
            </a:pPr>
            <a:r>
              <a:rPr lang="zh-TW" altLang="en-US" sz="2000" b="1" dirty="0"/>
              <a:t>憑證中心得定期或不定期進行發電設備追蹤查核及發電量追蹤查證。</a:t>
            </a:r>
          </a:p>
          <a:p>
            <a:pPr marL="895350" indent="-895350">
              <a:lnSpc>
                <a:spcPct val="100000"/>
              </a:lnSpc>
              <a:buNone/>
            </a:pPr>
            <a:endParaRPr lang="zh-TW" altLang="en-US" sz="2000" b="1" dirty="0"/>
          </a:p>
          <a:p>
            <a:pPr marL="895350" indent="-895350">
              <a:lnSpc>
                <a:spcPct val="100000"/>
              </a:lnSpc>
              <a:buNone/>
            </a:pPr>
            <a:r>
              <a:rPr lang="zh-TW" altLang="en-US" sz="2000" b="1" dirty="0"/>
              <a:t>第八條 憑證持有人得將所持憑證核實用於該憑證記載發電年度之再生能源使用證明、溫室氣體排放量盤查使用及企業社會責任宣告，並於使用或宣告後五個工作日內，向憑證中心登錄，經使用或宣告後之憑證不得讓與。</a:t>
            </a:r>
          </a:p>
          <a:p>
            <a:pPr marL="895350" indent="-895350">
              <a:lnSpc>
                <a:spcPct val="100000"/>
              </a:lnSpc>
              <a:buNone/>
            </a:pPr>
            <a:r>
              <a:rPr lang="zh-TW" altLang="en-US" sz="2000" b="1" dirty="0"/>
              <a:t>第九條 申請人於憑證中心登錄之基本資料或相關文件有變更，或有其他影響登錄事實者，申請人得於事實發生之日起一個月內檢具有關證明文件，向憑證中心申請變更。</a:t>
            </a:r>
          </a:p>
          <a:p>
            <a:pPr marL="895350" indent="-895350">
              <a:lnSpc>
                <a:spcPct val="100000"/>
              </a:lnSpc>
              <a:buNone/>
            </a:pPr>
            <a:r>
              <a:rPr lang="zh-TW" altLang="en-US" sz="2000" b="1" dirty="0"/>
              <a:t>第十條 經查證申請人</a:t>
            </a:r>
            <a:r>
              <a:rPr lang="zh-TW" altLang="en-US" sz="2000" b="1" dirty="0">
                <a:solidFill>
                  <a:srgbClr val="FF0000"/>
                </a:solidFill>
              </a:rPr>
              <a:t>重複申請核發憑證</a:t>
            </a:r>
            <a:r>
              <a:rPr lang="zh-TW" altLang="en-US" sz="2000" b="1" dirty="0"/>
              <a:t>，或</a:t>
            </a:r>
            <a:r>
              <a:rPr lang="zh-TW" altLang="en-US" sz="2000" b="1" dirty="0">
                <a:solidFill>
                  <a:srgbClr val="FF0000"/>
                </a:solidFill>
              </a:rPr>
              <a:t>偽造發電量數據者</a:t>
            </a:r>
            <a:r>
              <a:rPr lang="zh-TW" altLang="en-US" sz="2000" b="1" dirty="0"/>
              <a:t>，由標檢局</a:t>
            </a:r>
            <a:r>
              <a:rPr lang="zh-TW" altLang="en-US" sz="2000" b="1" dirty="0">
                <a:solidFill>
                  <a:srgbClr val="FF0000"/>
                </a:solidFill>
              </a:rPr>
              <a:t>撤銷已核發之虛偽憑證</a:t>
            </a:r>
            <a:r>
              <a:rPr lang="zh-TW" altLang="en-US" sz="2000" b="1" dirty="0"/>
              <a:t>，憑證中心並予以登錄，申請人自</a:t>
            </a:r>
            <a:r>
              <a:rPr lang="zh-TW" altLang="en-US" sz="2000" b="1" dirty="0">
                <a:solidFill>
                  <a:srgbClr val="FF0000"/>
                </a:solidFill>
              </a:rPr>
              <a:t>撤銷之日起六個月後始得重新申請</a:t>
            </a:r>
            <a:r>
              <a:rPr lang="zh-TW" altLang="en-US" sz="2000" b="1" dirty="0"/>
              <a:t>。</a:t>
            </a:r>
          </a:p>
          <a:p>
            <a:pPr marL="895350" indent="-895350">
              <a:lnSpc>
                <a:spcPct val="100000"/>
              </a:lnSpc>
              <a:buNone/>
            </a:pPr>
            <a:r>
              <a:rPr lang="zh-TW" altLang="en-US" sz="2000" b="1" dirty="0"/>
              <a:t>第十一條 本辦法自發布日施行。</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9</a:t>
            </a:fld>
            <a:endParaRPr lang="zh-TW" altLang="en-US"/>
          </a:p>
        </p:txBody>
      </p:sp>
    </p:spTree>
    <p:extLst>
      <p:ext uri="{BB962C8B-B14F-4D97-AF65-F5344CB8AC3E}">
        <p14:creationId xmlns:p14="http://schemas.microsoft.com/office/powerpoint/2010/main" val="300801852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5340</TotalTime>
  <Words>2088</Words>
  <Application>Microsoft Office PowerPoint</Application>
  <PresentationFormat>寬螢幕</PresentationFormat>
  <Paragraphs>215</Paragraphs>
  <Slides>27</Slides>
  <Notes>2</Notes>
  <HiddenSlides>0</HiddenSlides>
  <MMClips>1</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27</vt:i4>
      </vt:variant>
    </vt:vector>
  </HeadingPairs>
  <TitlesOfParts>
    <vt:vector size="36" baseType="lpstr">
      <vt:lpstr>微軟正黑體</vt:lpstr>
      <vt:lpstr>新細明體</vt:lpstr>
      <vt:lpstr>標楷體</vt:lpstr>
      <vt:lpstr>Arial</vt:lpstr>
      <vt:lpstr>Calibri</vt:lpstr>
      <vt:lpstr>Times New Roman</vt:lpstr>
      <vt:lpstr>Wingdings</vt:lpstr>
      <vt:lpstr>Office 佈景主題</vt:lpstr>
      <vt:lpstr>Visio</vt:lpstr>
      <vt:lpstr>風力發電及太陽光電發電 設備現場查核實務</vt:lpstr>
      <vt:lpstr>摘要</vt:lpstr>
      <vt:lpstr>1.相關申請表格取得說明</vt:lpstr>
      <vt:lpstr>1.相關申請表格取得說明</vt:lpstr>
      <vt:lpstr>1.相關申請表格取得說明</vt:lpstr>
      <vt:lpstr>2.自願性再生能源憑證實施辦法</vt:lpstr>
      <vt:lpstr>2.自願性再生能源憑證實施辦法</vt:lpstr>
      <vt:lpstr>2.自願性再生能源憑證實施辦法</vt:lpstr>
      <vt:lpstr>2.自願性再生能源憑證實施辦法</vt:lpstr>
      <vt:lpstr>2.自願性再生能源憑證申請作業程序</vt:lpstr>
      <vt:lpstr>3.設備查核內容</vt:lpstr>
      <vt:lpstr>PowerPoint 簡報</vt:lpstr>
      <vt:lpstr>3.設備查核內容</vt:lpstr>
      <vt:lpstr>3.設備查核內容</vt:lpstr>
      <vt:lpstr>3.設備查核內容</vt:lpstr>
      <vt:lpstr>3.設備查核內容</vt:lpstr>
      <vt:lpstr>3.設備查核內容</vt:lpstr>
      <vt:lpstr>3.設備查核內容(一)-太陽能</vt:lpstr>
      <vt:lpstr>3.設備查核內容(二)-太陽能</vt:lpstr>
      <vt:lpstr>3.設備查核內容(三)-太陽能</vt:lpstr>
      <vt:lpstr>3.設備查核內容(三)-太陽能</vt:lpstr>
      <vt:lpstr>3.設備查核內容(一)-風能</vt:lpstr>
      <vt:lpstr>3.設備查核內容(二)-風能</vt:lpstr>
      <vt:lpstr>3.設備查核內容(三)-風能</vt:lpstr>
      <vt:lpstr>PowerPoint 簡報</vt:lpstr>
      <vt:lpstr>3.設備查核內容</vt:lpstr>
      <vt:lpstr>PowerPoint 簡報</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TK</dc:creator>
  <cp:lastModifiedBy>庭綱 張</cp:lastModifiedBy>
  <cp:revision>181</cp:revision>
  <cp:lastPrinted>2017-06-09T02:38:27Z</cp:lastPrinted>
  <dcterms:created xsi:type="dcterms:W3CDTF">2017-03-29T01:56:24Z</dcterms:created>
  <dcterms:modified xsi:type="dcterms:W3CDTF">2018-08-02T01:38:40Z</dcterms:modified>
</cp:coreProperties>
</file>